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6"/>
  </p:notesMasterIdLst>
  <p:sldIdLst>
    <p:sldId id="256" r:id="rId2"/>
    <p:sldId id="260" r:id="rId3"/>
    <p:sldId id="262" r:id="rId4"/>
    <p:sldId id="263"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E64"/>
    <a:srgbClr val="6EAE44"/>
    <a:srgbClr val="007DA4"/>
    <a:srgbClr val="C5D4ED"/>
    <a:srgbClr val="DEF0E4"/>
    <a:srgbClr val="3D68A1"/>
    <a:srgbClr val="739DD3"/>
    <a:srgbClr val="B3C7E7"/>
    <a:srgbClr val="1B8F45"/>
    <a:srgbClr val="E8A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1A3ADE-232E-4F12-9667-1C5F091DFFE3}" v="2" dt="2022-07-07T12:43:36.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1" autoAdjust="0"/>
    <p:restoredTop sz="96357" autoAdjust="0"/>
  </p:normalViewPr>
  <p:slideViewPr>
    <p:cSldViewPr snapToGrid="0" snapToObjects="1">
      <p:cViewPr varScale="1">
        <p:scale>
          <a:sx n="76" d="100"/>
          <a:sy n="76" d="100"/>
        </p:scale>
        <p:origin x="34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61924-97F2-46E2-A447-1EF5E89EDEEF}" type="datetimeFigureOut">
              <a:rPr lang="en-US" smtClean="0"/>
              <a:t>7/14/2022</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2AF9C-EB82-414E-AC6C-5E2DE3E7B536}" type="slidenum">
              <a:rPr lang="en-US" smtClean="0"/>
              <a:t>‹#›</a:t>
            </a:fld>
            <a:endParaRPr lang="en-US" dirty="0"/>
          </a:p>
        </p:txBody>
      </p:sp>
    </p:spTree>
    <p:extLst>
      <p:ext uri="{BB962C8B-B14F-4D97-AF65-F5344CB8AC3E}">
        <p14:creationId xmlns:p14="http://schemas.microsoft.com/office/powerpoint/2010/main" val="1969694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2AF9C-EB82-414E-AC6C-5E2DE3E7B536}" type="slidenum">
              <a:rPr lang="en-US" smtClean="0"/>
              <a:t>1</a:t>
            </a:fld>
            <a:endParaRPr lang="en-US" dirty="0"/>
          </a:p>
        </p:txBody>
      </p:sp>
    </p:spTree>
    <p:extLst>
      <p:ext uri="{BB962C8B-B14F-4D97-AF65-F5344CB8AC3E}">
        <p14:creationId xmlns:p14="http://schemas.microsoft.com/office/powerpoint/2010/main" val="184446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2AF9C-EB82-414E-AC6C-5E2DE3E7B536}" type="slidenum">
              <a:rPr lang="en-US" smtClean="0"/>
              <a:t>3</a:t>
            </a:fld>
            <a:endParaRPr lang="en-US" dirty="0"/>
          </a:p>
        </p:txBody>
      </p:sp>
    </p:spTree>
    <p:extLst>
      <p:ext uri="{BB962C8B-B14F-4D97-AF65-F5344CB8AC3E}">
        <p14:creationId xmlns:p14="http://schemas.microsoft.com/office/powerpoint/2010/main" val="257560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2AF9C-EB82-414E-AC6C-5E2DE3E7B536}" type="slidenum">
              <a:rPr lang="en-US" smtClean="0"/>
              <a:t>4</a:t>
            </a:fld>
            <a:endParaRPr lang="en-US" dirty="0"/>
          </a:p>
        </p:txBody>
      </p:sp>
    </p:spTree>
    <p:extLst>
      <p:ext uri="{BB962C8B-B14F-4D97-AF65-F5344CB8AC3E}">
        <p14:creationId xmlns:p14="http://schemas.microsoft.com/office/powerpoint/2010/main" val="217989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661509-9A1C-E141-A663-8420CA59CFD1}" type="datetimeFigureOut">
              <a:rPr lang="en-US" smtClean="0"/>
              <a:t>7/14/2022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DB61A0-4614-3F4F-BAEC-CAB298C6EDE7}" type="slidenum">
              <a:rPr lang="en-US" smtClean="0"/>
              <a:t>‹#›</a:t>
            </a:fld>
            <a:endParaRPr lang="en-US" dirty="0"/>
          </a:p>
        </p:txBody>
      </p:sp>
    </p:spTree>
    <p:extLst>
      <p:ext uri="{BB962C8B-B14F-4D97-AF65-F5344CB8AC3E}">
        <p14:creationId xmlns:p14="http://schemas.microsoft.com/office/powerpoint/2010/main" val="211840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61509-9A1C-E141-A663-8420CA59CFD1}" type="datetimeFigureOut">
              <a:rPr lang="en-US" smtClean="0"/>
              <a:t>7/14/2022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DB61A0-4614-3F4F-BAEC-CAB298C6EDE7}" type="slidenum">
              <a:rPr lang="en-US" smtClean="0"/>
              <a:t>‹#›</a:t>
            </a:fld>
            <a:endParaRPr lang="en-US" dirty="0"/>
          </a:p>
        </p:txBody>
      </p:sp>
    </p:spTree>
    <p:extLst>
      <p:ext uri="{BB962C8B-B14F-4D97-AF65-F5344CB8AC3E}">
        <p14:creationId xmlns:p14="http://schemas.microsoft.com/office/powerpoint/2010/main" val="362859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61509-9A1C-E141-A663-8420CA59CFD1}" type="datetimeFigureOut">
              <a:rPr lang="en-US" smtClean="0"/>
              <a:t>7/14/2022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DB61A0-4614-3F4F-BAEC-CAB298C6EDE7}" type="slidenum">
              <a:rPr lang="en-US" smtClean="0"/>
              <a:t>‹#›</a:t>
            </a:fld>
            <a:endParaRPr lang="en-US" dirty="0"/>
          </a:p>
        </p:txBody>
      </p:sp>
    </p:spTree>
    <p:extLst>
      <p:ext uri="{BB962C8B-B14F-4D97-AF65-F5344CB8AC3E}">
        <p14:creationId xmlns:p14="http://schemas.microsoft.com/office/powerpoint/2010/main" val="383643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661509-9A1C-E141-A663-8420CA59CFD1}" type="datetimeFigureOut">
              <a:rPr lang="en-US" smtClean="0"/>
              <a:t>7/14/2022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DB61A0-4614-3F4F-BAEC-CAB298C6EDE7}" type="slidenum">
              <a:rPr lang="en-US" smtClean="0"/>
              <a:t>‹#›</a:t>
            </a:fld>
            <a:endParaRPr lang="en-US" dirty="0"/>
          </a:p>
        </p:txBody>
      </p:sp>
    </p:spTree>
    <p:extLst>
      <p:ext uri="{BB962C8B-B14F-4D97-AF65-F5344CB8AC3E}">
        <p14:creationId xmlns:p14="http://schemas.microsoft.com/office/powerpoint/2010/main" val="396066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661509-9A1C-E141-A663-8420CA59CFD1}" type="datetimeFigureOut">
              <a:rPr lang="en-US" smtClean="0"/>
              <a:t>7/14/2022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DB61A0-4614-3F4F-BAEC-CAB298C6EDE7}" type="slidenum">
              <a:rPr lang="en-US" smtClean="0"/>
              <a:t>‹#›</a:t>
            </a:fld>
            <a:endParaRPr lang="en-US" dirty="0"/>
          </a:p>
        </p:txBody>
      </p:sp>
    </p:spTree>
    <p:extLst>
      <p:ext uri="{BB962C8B-B14F-4D97-AF65-F5344CB8AC3E}">
        <p14:creationId xmlns:p14="http://schemas.microsoft.com/office/powerpoint/2010/main" val="7772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661509-9A1C-E141-A663-8420CA59CFD1}" type="datetimeFigureOut">
              <a:rPr lang="en-US" smtClean="0"/>
              <a:t>7/14/2022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DB61A0-4614-3F4F-BAEC-CAB298C6EDE7}" type="slidenum">
              <a:rPr lang="en-US" smtClean="0"/>
              <a:t>‹#›</a:t>
            </a:fld>
            <a:endParaRPr lang="en-US" dirty="0"/>
          </a:p>
        </p:txBody>
      </p:sp>
    </p:spTree>
    <p:extLst>
      <p:ext uri="{BB962C8B-B14F-4D97-AF65-F5344CB8AC3E}">
        <p14:creationId xmlns:p14="http://schemas.microsoft.com/office/powerpoint/2010/main" val="160343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661509-9A1C-E141-A663-8420CA59CFD1}" type="datetimeFigureOut">
              <a:rPr lang="en-US" smtClean="0"/>
              <a:t>7/14/2022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DB61A0-4614-3F4F-BAEC-CAB298C6EDE7}" type="slidenum">
              <a:rPr lang="en-US" smtClean="0"/>
              <a:t>‹#›</a:t>
            </a:fld>
            <a:endParaRPr lang="en-US" dirty="0"/>
          </a:p>
        </p:txBody>
      </p:sp>
    </p:spTree>
    <p:extLst>
      <p:ext uri="{BB962C8B-B14F-4D97-AF65-F5344CB8AC3E}">
        <p14:creationId xmlns:p14="http://schemas.microsoft.com/office/powerpoint/2010/main" val="1381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661509-9A1C-E141-A663-8420CA59CFD1}" type="datetimeFigureOut">
              <a:rPr lang="en-US" smtClean="0"/>
              <a:t>7/14/2022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DB61A0-4614-3F4F-BAEC-CAB298C6EDE7}" type="slidenum">
              <a:rPr lang="en-US" smtClean="0"/>
              <a:t>‹#›</a:t>
            </a:fld>
            <a:endParaRPr lang="en-US" dirty="0"/>
          </a:p>
        </p:txBody>
      </p:sp>
    </p:spTree>
    <p:extLst>
      <p:ext uri="{BB962C8B-B14F-4D97-AF65-F5344CB8AC3E}">
        <p14:creationId xmlns:p14="http://schemas.microsoft.com/office/powerpoint/2010/main" val="409685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61509-9A1C-E141-A663-8420CA59CFD1}" type="datetimeFigureOut">
              <a:rPr lang="en-US" smtClean="0"/>
              <a:t>7/14/2022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DB61A0-4614-3F4F-BAEC-CAB298C6EDE7}" type="slidenum">
              <a:rPr lang="en-US" smtClean="0"/>
              <a:t>‹#›</a:t>
            </a:fld>
            <a:endParaRPr lang="en-US" dirty="0"/>
          </a:p>
        </p:txBody>
      </p:sp>
    </p:spTree>
    <p:extLst>
      <p:ext uri="{BB962C8B-B14F-4D97-AF65-F5344CB8AC3E}">
        <p14:creationId xmlns:p14="http://schemas.microsoft.com/office/powerpoint/2010/main" val="266370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8E661509-9A1C-E141-A663-8420CA59CFD1}" type="datetimeFigureOut">
              <a:rPr lang="en-US" smtClean="0"/>
              <a:t>7/14/2022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DB61A0-4614-3F4F-BAEC-CAB298C6EDE7}" type="slidenum">
              <a:rPr lang="en-US" smtClean="0"/>
              <a:t>‹#›</a:t>
            </a:fld>
            <a:endParaRPr lang="en-US" dirty="0"/>
          </a:p>
        </p:txBody>
      </p:sp>
    </p:spTree>
    <p:extLst>
      <p:ext uri="{BB962C8B-B14F-4D97-AF65-F5344CB8AC3E}">
        <p14:creationId xmlns:p14="http://schemas.microsoft.com/office/powerpoint/2010/main" val="95999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8E661509-9A1C-E141-A663-8420CA59CFD1}" type="datetimeFigureOut">
              <a:rPr lang="en-US" smtClean="0"/>
              <a:t>7/14/2022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DB61A0-4614-3F4F-BAEC-CAB298C6EDE7}" type="slidenum">
              <a:rPr lang="en-US" smtClean="0"/>
              <a:t>‹#›</a:t>
            </a:fld>
            <a:endParaRPr lang="en-US" dirty="0"/>
          </a:p>
        </p:txBody>
      </p:sp>
    </p:spTree>
    <p:extLst>
      <p:ext uri="{BB962C8B-B14F-4D97-AF65-F5344CB8AC3E}">
        <p14:creationId xmlns:p14="http://schemas.microsoft.com/office/powerpoint/2010/main" val="184680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8E661509-9A1C-E141-A663-8420CA59CFD1}" type="datetimeFigureOut">
              <a:rPr lang="en-US" smtClean="0"/>
              <a:t>7/14/2022</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BDB61A0-4614-3F4F-BAEC-CAB298C6EDE7}" type="slidenum">
              <a:rPr lang="en-US" smtClean="0"/>
              <a:t>‹#›</a:t>
            </a:fld>
            <a:endParaRPr lang="en-US" dirty="0"/>
          </a:p>
        </p:txBody>
      </p:sp>
    </p:spTree>
    <p:extLst>
      <p:ext uri="{BB962C8B-B14F-4D97-AF65-F5344CB8AC3E}">
        <p14:creationId xmlns:p14="http://schemas.microsoft.com/office/powerpoint/2010/main" val="34072963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emf"/><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usdairy.com/sustainability" TargetMode="Externa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https://nutrientstewardship.org/"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hyperlink" Target="https://bit.ly/3xeKEfa" TargetMode="External"/><Relationship Id="rId13" Type="http://schemas.openxmlformats.org/officeDocument/2006/relationships/hyperlink" Target="https://nationaldairyfarm.com/dairy-farm-standards/environmental-stewardship" TargetMode="External"/><Relationship Id="rId3" Type="http://schemas.openxmlformats.org/officeDocument/2006/relationships/hyperlink" Target="https://bit.ly/3gckFz9" TargetMode="External"/><Relationship Id="rId7" Type="http://schemas.openxmlformats.org/officeDocument/2006/relationships/hyperlink" Target="https://www.epa.gov/agstar" TargetMode="External"/><Relationship Id="rId12" Type="http://schemas.openxmlformats.org/officeDocument/2006/relationships/image" Target="../media/image2.emf"/><Relationship Id="rId2" Type="http://schemas.openxmlformats.org/officeDocument/2006/relationships/notesSlide" Target="../notesSlides/notesSlide3.xml"/><Relationship Id="rId16" Type="http://schemas.openxmlformats.org/officeDocument/2006/relationships/image" Target="../media/image5.svg"/><Relationship Id="rId1" Type="http://schemas.openxmlformats.org/officeDocument/2006/relationships/slideLayout" Target="../slideLayouts/slideLayout1.xml"/><Relationship Id="rId6" Type="http://schemas.openxmlformats.org/officeDocument/2006/relationships/hyperlink" Target="https://bit.ly/2TOoh1w" TargetMode="External"/><Relationship Id="rId11" Type="http://schemas.openxmlformats.org/officeDocument/2006/relationships/image" Target="../media/image1.emf"/><Relationship Id="rId5" Type="http://schemas.openxmlformats.org/officeDocument/2006/relationships/hyperlink" Target="https://bit.ly/3EP6I50" TargetMode="External"/><Relationship Id="rId15" Type="http://schemas.openxmlformats.org/officeDocument/2006/relationships/image" Target="../media/image4.png"/><Relationship Id="rId10" Type="http://schemas.openxmlformats.org/officeDocument/2006/relationships/hyperlink" Target="http://www.sustainabledairy.org/" TargetMode="External"/><Relationship Id="rId4" Type="http://schemas.openxmlformats.org/officeDocument/2006/relationships/hyperlink" Target="https://www.nrel.gov/" TargetMode="External"/><Relationship Id="rId9" Type="http://schemas.openxmlformats.org/officeDocument/2006/relationships/hyperlink" Target="https://bit.ly/3whnYL5" TargetMode="External"/><Relationship Id="rId14" Type="http://schemas.openxmlformats.org/officeDocument/2006/relationships/hyperlink" Target="https://nationaldairyfarm.com/producer-resources/environ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BBBA92E-32DC-4448-8A0E-009D828B3EF5}"/>
              </a:ext>
            </a:extLst>
          </p:cNvPr>
          <p:cNvSpPr/>
          <p:nvPr/>
        </p:nvSpPr>
        <p:spPr>
          <a:xfrm>
            <a:off x="381200" y="4305662"/>
            <a:ext cx="6995785" cy="239543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19E5F4E-D691-42D5-8183-27D82529E1EA}"/>
              </a:ext>
            </a:extLst>
          </p:cNvPr>
          <p:cNvSpPr/>
          <p:nvPr/>
        </p:nvSpPr>
        <p:spPr>
          <a:xfrm>
            <a:off x="0" y="7079996"/>
            <a:ext cx="7779032" cy="2978404"/>
          </a:xfrm>
          <a:prstGeom prst="rect">
            <a:avLst/>
          </a:prstGeom>
          <a:solidFill>
            <a:srgbClr val="DEF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DD3E7CE-488E-4843-8D64-AF131459FAA9}"/>
              </a:ext>
            </a:extLst>
          </p:cNvPr>
          <p:cNvSpPr/>
          <p:nvPr/>
        </p:nvSpPr>
        <p:spPr>
          <a:xfrm>
            <a:off x="215900" y="247199"/>
            <a:ext cx="6398815" cy="355600"/>
          </a:xfrm>
          <a:prstGeom prst="rect">
            <a:avLst/>
          </a:prstGeom>
          <a:solidFill>
            <a:srgbClr val="3D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682A7F9-67B0-4D42-B678-0CD861ADC3B1}"/>
              </a:ext>
            </a:extLst>
          </p:cNvPr>
          <p:cNvSpPr/>
          <p:nvPr/>
        </p:nvSpPr>
        <p:spPr>
          <a:xfrm>
            <a:off x="5525531" y="9671508"/>
            <a:ext cx="2004197" cy="215444"/>
          </a:xfrm>
          <a:prstGeom prst="rect">
            <a:avLst/>
          </a:prstGeom>
        </p:spPr>
        <p:txBody>
          <a:bodyPr wrap="square">
            <a:spAutoFit/>
          </a:bodyPr>
          <a:lstStyle/>
          <a:p>
            <a:pPr algn="r"/>
            <a:r>
              <a:rPr lang="en-US" sz="800" dirty="0">
                <a:solidFill>
                  <a:schemeClr val="tx1">
                    <a:lumMod val="65000"/>
                    <a:lumOff val="35000"/>
                  </a:schemeClr>
                </a:solidFill>
                <a:latin typeface="Interstate Light" panose="02000506030000020004" pitchFamily="2" charset="77"/>
              </a:rPr>
              <a:t>©2021 Innovation Center for U.S. Dairy</a:t>
            </a:r>
          </a:p>
        </p:txBody>
      </p:sp>
      <p:sp>
        <p:nvSpPr>
          <p:cNvPr id="5" name="Rectangle 4">
            <a:extLst>
              <a:ext uri="{FF2B5EF4-FFF2-40B4-BE49-F238E27FC236}">
                <a16:creationId xmlns:a16="http://schemas.microsoft.com/office/drawing/2014/main" id="{05919FFF-1920-084E-9D66-939CC1352126}"/>
              </a:ext>
            </a:extLst>
          </p:cNvPr>
          <p:cNvSpPr/>
          <p:nvPr/>
        </p:nvSpPr>
        <p:spPr>
          <a:xfrm>
            <a:off x="228600" y="723148"/>
            <a:ext cx="7315200" cy="830997"/>
          </a:xfrm>
          <a:prstGeom prst="rect">
            <a:avLst/>
          </a:prstGeom>
        </p:spPr>
        <p:txBody>
          <a:bodyPr wrap="square">
            <a:spAutoFit/>
          </a:bodyPr>
          <a:lstStyle/>
          <a:p>
            <a:pPr algn="ctr"/>
            <a:r>
              <a:rPr lang="en-US" sz="2400" dirty="0">
                <a:solidFill>
                  <a:srgbClr val="273777"/>
                </a:solidFill>
                <a:latin typeface="TT Hazelnuts" panose="02000503000000020004" pitchFamily="2" charset="77"/>
              </a:rPr>
              <a:t>Dairy Farm Environmental Stewardship</a:t>
            </a:r>
          </a:p>
          <a:p>
            <a:pPr algn="ctr"/>
            <a:r>
              <a:rPr lang="en-US" sz="2400" dirty="0">
                <a:solidFill>
                  <a:srgbClr val="273777"/>
                </a:solidFill>
                <a:latin typeface="TT Hazelnuts" panose="02000503000000020004" pitchFamily="2" charset="77"/>
              </a:rPr>
              <a:t>Considerations and Resource Guide</a:t>
            </a:r>
          </a:p>
        </p:txBody>
      </p:sp>
      <p:grpSp>
        <p:nvGrpSpPr>
          <p:cNvPr id="14" name="Group 13">
            <a:extLst>
              <a:ext uri="{FF2B5EF4-FFF2-40B4-BE49-F238E27FC236}">
                <a16:creationId xmlns:a16="http://schemas.microsoft.com/office/drawing/2014/main" id="{D141FAA0-6AA2-FD4B-9F78-34F6DDB93214}"/>
              </a:ext>
            </a:extLst>
          </p:cNvPr>
          <p:cNvGrpSpPr/>
          <p:nvPr/>
        </p:nvGrpSpPr>
        <p:grpSpPr>
          <a:xfrm>
            <a:off x="6705600" y="250129"/>
            <a:ext cx="838200" cy="368300"/>
            <a:chOff x="6705600" y="250129"/>
            <a:chExt cx="838200" cy="368300"/>
          </a:xfrm>
        </p:grpSpPr>
        <p:pic>
          <p:nvPicPr>
            <p:cNvPr id="11" name="Picture 10">
              <a:extLst>
                <a:ext uri="{FF2B5EF4-FFF2-40B4-BE49-F238E27FC236}">
                  <a16:creationId xmlns:a16="http://schemas.microsoft.com/office/drawing/2014/main" id="{4AD3CFCF-ED8C-D647-A7A8-441DE9ABF391}"/>
                </a:ext>
              </a:extLst>
            </p:cNvPr>
            <p:cNvPicPr>
              <a:picLocks noChangeAspect="1"/>
            </p:cNvPicPr>
            <p:nvPr/>
          </p:nvPicPr>
          <p:blipFill>
            <a:blip r:embed="rId3"/>
            <a:stretch>
              <a:fillRect/>
            </a:stretch>
          </p:blipFill>
          <p:spPr>
            <a:xfrm>
              <a:off x="6705600" y="250129"/>
              <a:ext cx="838200" cy="368300"/>
            </a:xfrm>
            <a:prstGeom prst="rect">
              <a:avLst/>
            </a:prstGeom>
          </p:spPr>
        </p:pic>
        <p:sp>
          <p:nvSpPr>
            <p:cNvPr id="13" name="Rectangle 12">
              <a:extLst>
                <a:ext uri="{FF2B5EF4-FFF2-40B4-BE49-F238E27FC236}">
                  <a16:creationId xmlns:a16="http://schemas.microsoft.com/office/drawing/2014/main" id="{B762C331-511B-9A4F-ABA9-8E29D54A5B0A}"/>
                </a:ext>
              </a:extLst>
            </p:cNvPr>
            <p:cNvSpPr/>
            <p:nvPr/>
          </p:nvSpPr>
          <p:spPr>
            <a:xfrm>
              <a:off x="6790313" y="273129"/>
              <a:ext cx="668773" cy="338554"/>
            </a:xfrm>
            <a:prstGeom prst="rect">
              <a:avLst/>
            </a:prstGeom>
          </p:spPr>
          <p:txBody>
            <a:bodyPr wrap="none">
              <a:spAutoFit/>
            </a:bodyPr>
            <a:lstStyle/>
            <a:p>
              <a:pPr algn="ctr"/>
              <a:r>
                <a:rPr lang="en-US" sz="800" dirty="0">
                  <a:solidFill>
                    <a:schemeClr val="tx1">
                      <a:lumMod val="65000"/>
                      <a:lumOff val="35000"/>
                    </a:schemeClr>
                  </a:solidFill>
                  <a:latin typeface="Interstate Light" panose="02000506030000020004" pitchFamily="2" charset="77"/>
                </a:rPr>
                <a:t>Your Logo</a:t>
              </a:r>
            </a:p>
            <a:p>
              <a:pPr algn="ctr"/>
              <a:r>
                <a:rPr lang="en-US" sz="800" dirty="0">
                  <a:solidFill>
                    <a:schemeClr val="tx1">
                      <a:lumMod val="65000"/>
                      <a:lumOff val="35000"/>
                    </a:schemeClr>
                  </a:solidFill>
                  <a:latin typeface="Interstate Light" panose="02000506030000020004" pitchFamily="2" charset="77"/>
                </a:rPr>
                <a:t>Here</a:t>
              </a:r>
              <a:endParaRPr lang="en-US" sz="800" dirty="0"/>
            </a:p>
          </p:txBody>
        </p:sp>
      </p:grpSp>
      <p:pic>
        <p:nvPicPr>
          <p:cNvPr id="32" name="Picture 31">
            <a:extLst>
              <a:ext uri="{FF2B5EF4-FFF2-40B4-BE49-F238E27FC236}">
                <a16:creationId xmlns:a16="http://schemas.microsoft.com/office/drawing/2014/main" id="{9F03631B-BA13-C34A-B4D1-6DFF9F5D9DF8}"/>
              </a:ext>
            </a:extLst>
          </p:cNvPr>
          <p:cNvPicPr>
            <a:picLocks noChangeAspect="1"/>
          </p:cNvPicPr>
          <p:nvPr/>
        </p:nvPicPr>
        <p:blipFill>
          <a:blip r:embed="rId4"/>
          <a:stretch>
            <a:fillRect/>
          </a:stretch>
        </p:blipFill>
        <p:spPr>
          <a:xfrm>
            <a:off x="2583764" y="339029"/>
            <a:ext cx="2590800" cy="190500"/>
          </a:xfrm>
          <a:prstGeom prst="rect">
            <a:avLst/>
          </a:prstGeom>
        </p:spPr>
      </p:pic>
      <p:sp>
        <p:nvSpPr>
          <p:cNvPr id="10" name="TextBox 9">
            <a:extLst>
              <a:ext uri="{FF2B5EF4-FFF2-40B4-BE49-F238E27FC236}">
                <a16:creationId xmlns:a16="http://schemas.microsoft.com/office/drawing/2014/main" id="{8111BA64-7573-4F4D-911E-36D5E2EEEC98}"/>
              </a:ext>
            </a:extLst>
          </p:cNvPr>
          <p:cNvSpPr txBox="1"/>
          <p:nvPr/>
        </p:nvSpPr>
        <p:spPr>
          <a:xfrm>
            <a:off x="191842" y="7286706"/>
            <a:ext cx="7026184" cy="461665"/>
          </a:xfrm>
          <a:prstGeom prst="rect">
            <a:avLst/>
          </a:prstGeom>
          <a:noFill/>
        </p:spPr>
        <p:txBody>
          <a:bodyPr wrap="square" rtlCol="0">
            <a:spAutoFit/>
          </a:bodyPr>
          <a:lstStyle/>
          <a:p>
            <a:pPr algn="ctr"/>
            <a:r>
              <a:rPr lang="en-US" sz="2400" dirty="0">
                <a:solidFill>
                  <a:srgbClr val="005941"/>
                </a:solidFill>
                <a:latin typeface="Avenir Next LT Pro Demi" panose="020B0704020202020204" pitchFamily="34" charset="0"/>
                <a:ea typeface="Cambria" panose="02040503050406030204" pitchFamily="18" charset="0"/>
                <a:cs typeface="Calibri" panose="020F0502020204030204" pitchFamily="34" charset="0"/>
              </a:rPr>
              <a:t>U.S. DAIRY IS AN ENVIRONMENTAL SOLUTION</a:t>
            </a:r>
          </a:p>
        </p:txBody>
      </p:sp>
      <p:sp>
        <p:nvSpPr>
          <p:cNvPr id="27" name="Rectangle 26">
            <a:extLst>
              <a:ext uri="{FF2B5EF4-FFF2-40B4-BE49-F238E27FC236}">
                <a16:creationId xmlns:a16="http://schemas.microsoft.com/office/drawing/2014/main" id="{C8E940B9-CE48-4C81-9575-2ECD69ECF53E}"/>
              </a:ext>
            </a:extLst>
          </p:cNvPr>
          <p:cNvSpPr/>
          <p:nvPr/>
        </p:nvSpPr>
        <p:spPr>
          <a:xfrm>
            <a:off x="383734" y="7736227"/>
            <a:ext cx="7015267" cy="186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A6C61B4-9019-FB4E-9B97-B00501BA8330}"/>
              </a:ext>
            </a:extLst>
          </p:cNvPr>
          <p:cNvPicPr>
            <a:picLocks noChangeAspect="1"/>
          </p:cNvPicPr>
          <p:nvPr/>
        </p:nvPicPr>
        <p:blipFill rotWithShape="1">
          <a:blip r:embed="rId5"/>
          <a:srcRect l="3268" t="13220" r="72807" b="32331"/>
          <a:stretch/>
        </p:blipFill>
        <p:spPr>
          <a:xfrm>
            <a:off x="2290276" y="7831957"/>
            <a:ext cx="1057665" cy="911984"/>
          </a:xfrm>
          <a:prstGeom prst="rect">
            <a:avLst/>
          </a:prstGeom>
        </p:spPr>
      </p:pic>
      <p:sp>
        <p:nvSpPr>
          <p:cNvPr id="28" name="Rectangle 27">
            <a:extLst>
              <a:ext uri="{FF2B5EF4-FFF2-40B4-BE49-F238E27FC236}">
                <a16:creationId xmlns:a16="http://schemas.microsoft.com/office/drawing/2014/main" id="{E7C1D9C2-3A20-4026-8BDA-9BD8454F87B0}"/>
              </a:ext>
            </a:extLst>
          </p:cNvPr>
          <p:cNvSpPr/>
          <p:nvPr/>
        </p:nvSpPr>
        <p:spPr>
          <a:xfrm>
            <a:off x="381200" y="7736226"/>
            <a:ext cx="349802" cy="1869270"/>
          </a:xfrm>
          <a:prstGeom prst="rect">
            <a:avLst/>
          </a:prstGeom>
          <a:solidFill>
            <a:srgbClr val="1C9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BF488ECC-CDFA-44A0-ADC2-428C91A8622C}"/>
              </a:ext>
            </a:extLst>
          </p:cNvPr>
          <p:cNvSpPr txBox="1"/>
          <p:nvPr/>
        </p:nvSpPr>
        <p:spPr>
          <a:xfrm rot="16200000">
            <a:off x="-382531" y="8419172"/>
            <a:ext cx="1869270" cy="461665"/>
          </a:xfrm>
          <a:prstGeom prst="rect">
            <a:avLst/>
          </a:prstGeom>
          <a:noFill/>
        </p:spPr>
        <p:txBody>
          <a:bodyPr wrap="square" rtlCol="0">
            <a:spAutoFit/>
          </a:bodyPr>
          <a:lstStyle/>
          <a:p>
            <a:pPr algn="ctr"/>
            <a:r>
              <a:rPr lang="en-US" sz="2400" b="1" dirty="0">
                <a:solidFill>
                  <a:schemeClr val="bg1"/>
                </a:solidFill>
              </a:rPr>
              <a:t>2050 GOALS</a:t>
            </a:r>
          </a:p>
        </p:txBody>
      </p:sp>
      <p:pic>
        <p:nvPicPr>
          <p:cNvPr id="33" name="Picture 32">
            <a:extLst>
              <a:ext uri="{FF2B5EF4-FFF2-40B4-BE49-F238E27FC236}">
                <a16:creationId xmlns:a16="http://schemas.microsoft.com/office/drawing/2014/main" id="{AD4EE08D-9762-4586-BB93-19AEDA706975}"/>
              </a:ext>
            </a:extLst>
          </p:cNvPr>
          <p:cNvPicPr>
            <a:picLocks noChangeAspect="1"/>
          </p:cNvPicPr>
          <p:nvPr/>
        </p:nvPicPr>
        <p:blipFill rotWithShape="1">
          <a:blip r:embed="rId5"/>
          <a:srcRect l="70212" t="14436" r="5863" b="33317"/>
          <a:stretch/>
        </p:blipFill>
        <p:spPr>
          <a:xfrm>
            <a:off x="5966981" y="7888833"/>
            <a:ext cx="954562" cy="789799"/>
          </a:xfrm>
          <a:prstGeom prst="rect">
            <a:avLst/>
          </a:prstGeom>
        </p:spPr>
      </p:pic>
      <p:pic>
        <p:nvPicPr>
          <p:cNvPr id="34" name="Picture 33">
            <a:extLst>
              <a:ext uri="{FF2B5EF4-FFF2-40B4-BE49-F238E27FC236}">
                <a16:creationId xmlns:a16="http://schemas.microsoft.com/office/drawing/2014/main" id="{47E25D17-21C9-4BC4-9BBC-E1F660C441E8}"/>
              </a:ext>
            </a:extLst>
          </p:cNvPr>
          <p:cNvPicPr>
            <a:picLocks noChangeAspect="1"/>
          </p:cNvPicPr>
          <p:nvPr/>
        </p:nvPicPr>
        <p:blipFill rotWithShape="1">
          <a:blip r:embed="rId5"/>
          <a:srcRect l="37392" t="15794" r="38683" b="34360"/>
          <a:stretch/>
        </p:blipFill>
        <p:spPr>
          <a:xfrm>
            <a:off x="3935730" y="7860961"/>
            <a:ext cx="1057665" cy="834880"/>
          </a:xfrm>
          <a:prstGeom prst="rect">
            <a:avLst/>
          </a:prstGeom>
        </p:spPr>
      </p:pic>
      <p:sp>
        <p:nvSpPr>
          <p:cNvPr id="30" name="TextBox 29">
            <a:extLst>
              <a:ext uri="{FF2B5EF4-FFF2-40B4-BE49-F238E27FC236}">
                <a16:creationId xmlns:a16="http://schemas.microsoft.com/office/drawing/2014/main" id="{2A25DE2B-E814-42A7-B2CF-440EFAE8F17C}"/>
              </a:ext>
            </a:extLst>
          </p:cNvPr>
          <p:cNvSpPr txBox="1"/>
          <p:nvPr/>
        </p:nvSpPr>
        <p:spPr>
          <a:xfrm>
            <a:off x="2223874" y="8744362"/>
            <a:ext cx="1394713" cy="430887"/>
          </a:xfrm>
          <a:prstGeom prst="rect">
            <a:avLst/>
          </a:prstGeom>
          <a:noFill/>
        </p:spPr>
        <p:txBody>
          <a:bodyPr wrap="square" rtlCol="0">
            <a:spAutoFit/>
          </a:bodyPr>
          <a:lstStyle/>
          <a:p>
            <a:pPr algn="ctr"/>
            <a:r>
              <a:rPr lang="en-US" sz="1100" dirty="0"/>
              <a:t>Achieve Greenhouse Gas neutrality</a:t>
            </a:r>
          </a:p>
        </p:txBody>
      </p:sp>
      <p:sp>
        <p:nvSpPr>
          <p:cNvPr id="35" name="TextBox 34">
            <a:extLst>
              <a:ext uri="{FF2B5EF4-FFF2-40B4-BE49-F238E27FC236}">
                <a16:creationId xmlns:a16="http://schemas.microsoft.com/office/drawing/2014/main" id="{BC94F585-985A-4D4F-B080-55E336DF7F09}"/>
              </a:ext>
            </a:extLst>
          </p:cNvPr>
          <p:cNvSpPr txBox="1"/>
          <p:nvPr/>
        </p:nvSpPr>
        <p:spPr>
          <a:xfrm>
            <a:off x="3730372" y="8725987"/>
            <a:ext cx="1773665" cy="430887"/>
          </a:xfrm>
          <a:prstGeom prst="rect">
            <a:avLst/>
          </a:prstGeom>
          <a:noFill/>
        </p:spPr>
        <p:txBody>
          <a:bodyPr wrap="square" rtlCol="0">
            <a:spAutoFit/>
          </a:bodyPr>
          <a:lstStyle/>
          <a:p>
            <a:pPr algn="ctr"/>
            <a:r>
              <a:rPr lang="en-US" sz="1100" dirty="0"/>
              <a:t>Optimize water use wile maximizing recycling</a:t>
            </a:r>
          </a:p>
        </p:txBody>
      </p:sp>
      <p:sp>
        <p:nvSpPr>
          <p:cNvPr id="36" name="TextBox 35">
            <a:extLst>
              <a:ext uri="{FF2B5EF4-FFF2-40B4-BE49-F238E27FC236}">
                <a16:creationId xmlns:a16="http://schemas.microsoft.com/office/drawing/2014/main" id="{F15B8737-3566-4B15-976C-73D2BF9742F9}"/>
              </a:ext>
            </a:extLst>
          </p:cNvPr>
          <p:cNvSpPr txBox="1"/>
          <p:nvPr/>
        </p:nvSpPr>
        <p:spPr>
          <a:xfrm>
            <a:off x="5486760" y="8653438"/>
            <a:ext cx="1773665" cy="600164"/>
          </a:xfrm>
          <a:prstGeom prst="rect">
            <a:avLst/>
          </a:prstGeom>
          <a:noFill/>
        </p:spPr>
        <p:txBody>
          <a:bodyPr wrap="square" rtlCol="0">
            <a:spAutoFit/>
          </a:bodyPr>
          <a:lstStyle/>
          <a:p>
            <a:pPr algn="ctr"/>
            <a:r>
              <a:rPr lang="en-US" sz="1100" dirty="0"/>
              <a:t>Improve water quality by optimizing utilization of manure and nutrients</a:t>
            </a:r>
          </a:p>
        </p:txBody>
      </p:sp>
      <p:sp>
        <p:nvSpPr>
          <p:cNvPr id="37" name="TextBox 36">
            <a:extLst>
              <a:ext uri="{FF2B5EF4-FFF2-40B4-BE49-F238E27FC236}">
                <a16:creationId xmlns:a16="http://schemas.microsoft.com/office/drawing/2014/main" id="{143F14BF-8F5E-490B-83FD-4049328D8CBF}"/>
              </a:ext>
            </a:extLst>
          </p:cNvPr>
          <p:cNvSpPr txBox="1"/>
          <p:nvPr/>
        </p:nvSpPr>
        <p:spPr>
          <a:xfrm>
            <a:off x="292100" y="7155382"/>
            <a:ext cx="1117557" cy="261610"/>
          </a:xfrm>
          <a:prstGeom prst="rect">
            <a:avLst/>
          </a:prstGeom>
          <a:noFill/>
        </p:spPr>
        <p:txBody>
          <a:bodyPr wrap="square" rtlCol="0">
            <a:spAutoFit/>
          </a:bodyPr>
          <a:lstStyle/>
          <a:p>
            <a:r>
              <a:rPr lang="en-US" sz="1100" dirty="0"/>
              <a:t>VISION</a:t>
            </a:r>
          </a:p>
        </p:txBody>
      </p:sp>
      <p:sp>
        <p:nvSpPr>
          <p:cNvPr id="40" name="TextBox 39">
            <a:extLst>
              <a:ext uri="{FF2B5EF4-FFF2-40B4-BE49-F238E27FC236}">
                <a16:creationId xmlns:a16="http://schemas.microsoft.com/office/drawing/2014/main" id="{FA78EE2F-B1F5-47F8-B6A8-77B516448D04}"/>
              </a:ext>
            </a:extLst>
          </p:cNvPr>
          <p:cNvSpPr txBox="1"/>
          <p:nvPr/>
        </p:nvSpPr>
        <p:spPr>
          <a:xfrm>
            <a:off x="855381" y="7825944"/>
            <a:ext cx="1243028" cy="769441"/>
          </a:xfrm>
          <a:prstGeom prst="rect">
            <a:avLst/>
          </a:prstGeom>
          <a:noFill/>
        </p:spPr>
        <p:txBody>
          <a:bodyPr wrap="square">
            <a:spAutoFit/>
          </a:bodyPr>
          <a:lstStyle/>
          <a:p>
            <a:r>
              <a:rPr lang="en-US" sz="1100" dirty="0">
                <a:solidFill>
                  <a:schemeClr val="tx1">
                    <a:lumMod val="65000"/>
                    <a:lumOff val="35000"/>
                  </a:schemeClr>
                </a:solidFill>
                <a:latin typeface="Interstate Light" panose="02000506030000020004" pitchFamily="2" charset="77"/>
              </a:rPr>
              <a:t>By 2050, </a:t>
            </a:r>
            <a:br>
              <a:rPr lang="en-US" sz="1100" dirty="0">
                <a:solidFill>
                  <a:schemeClr val="tx1">
                    <a:lumMod val="65000"/>
                    <a:lumOff val="35000"/>
                  </a:schemeClr>
                </a:solidFill>
                <a:latin typeface="Interstate Light" panose="02000506030000020004" pitchFamily="2" charset="77"/>
              </a:rPr>
            </a:br>
            <a:r>
              <a:rPr lang="en-US" sz="1100" dirty="0">
                <a:solidFill>
                  <a:schemeClr val="tx1">
                    <a:lumMod val="65000"/>
                    <a:lumOff val="35000"/>
                  </a:schemeClr>
                </a:solidFill>
                <a:latin typeface="Interstate Light" panose="02000506030000020004" pitchFamily="2" charset="77"/>
              </a:rPr>
              <a:t>U.S. dairy </a:t>
            </a:r>
            <a:br>
              <a:rPr lang="en-US" sz="1100" dirty="0">
                <a:solidFill>
                  <a:schemeClr val="tx1">
                    <a:lumMod val="65000"/>
                    <a:lumOff val="35000"/>
                  </a:schemeClr>
                </a:solidFill>
                <a:latin typeface="Interstate Light" panose="02000506030000020004" pitchFamily="2" charset="77"/>
              </a:rPr>
            </a:br>
            <a:r>
              <a:rPr lang="en-US" sz="1100" dirty="0">
                <a:solidFill>
                  <a:schemeClr val="tx1">
                    <a:lumMod val="65000"/>
                    <a:lumOff val="35000"/>
                  </a:schemeClr>
                </a:solidFill>
                <a:latin typeface="Interstate Light" panose="02000506030000020004" pitchFamily="2" charset="77"/>
              </a:rPr>
              <a:t>collectively commits to:</a:t>
            </a:r>
            <a:endParaRPr lang="en-US" sz="1100" dirty="0"/>
          </a:p>
        </p:txBody>
      </p:sp>
      <p:cxnSp>
        <p:nvCxnSpPr>
          <p:cNvPr id="44" name="Straight Connector 43">
            <a:extLst>
              <a:ext uri="{FF2B5EF4-FFF2-40B4-BE49-F238E27FC236}">
                <a16:creationId xmlns:a16="http://schemas.microsoft.com/office/drawing/2014/main" id="{BF36D619-D1D0-4A98-97BC-BF2A4280B359}"/>
              </a:ext>
            </a:extLst>
          </p:cNvPr>
          <p:cNvCxnSpPr>
            <a:cxnSpLocks/>
          </p:cNvCxnSpPr>
          <p:nvPr/>
        </p:nvCxnSpPr>
        <p:spPr>
          <a:xfrm>
            <a:off x="0" y="7079996"/>
            <a:ext cx="7779032" cy="22328"/>
          </a:xfrm>
          <a:prstGeom prst="line">
            <a:avLst/>
          </a:prstGeom>
          <a:ln>
            <a:solidFill>
              <a:srgbClr val="1C9848"/>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3474A57-878B-4C09-B16F-DB634D9C5779}"/>
              </a:ext>
            </a:extLst>
          </p:cNvPr>
          <p:cNvSpPr txBox="1"/>
          <p:nvPr/>
        </p:nvSpPr>
        <p:spPr>
          <a:xfrm>
            <a:off x="738152" y="9298822"/>
            <a:ext cx="6650514" cy="276999"/>
          </a:xfrm>
          <a:prstGeom prst="rect">
            <a:avLst/>
          </a:prstGeom>
          <a:noFill/>
        </p:spPr>
        <p:txBody>
          <a:bodyPr wrap="square">
            <a:spAutoFit/>
          </a:bodyPr>
          <a:lstStyle/>
          <a:p>
            <a:pPr algn="ctr">
              <a:spcBef>
                <a:spcPts val="600"/>
              </a:spcBef>
            </a:pPr>
            <a:r>
              <a:rPr lang="en-US" sz="1200" i="1" dirty="0">
                <a:latin typeface="Interstate LightItalic" panose="02000506030000020004" pitchFamily="2" charset="77"/>
              </a:rPr>
              <a:t>For more information on U.S. dairy's 2050 vision and goals, visit </a:t>
            </a:r>
            <a:r>
              <a:rPr lang="en-US" sz="1200" i="1" dirty="0">
                <a:latin typeface="Interstate LightItalic" panose="02000506030000020004" pitchFamily="2" charset="77"/>
                <a:hlinkClick r:id="rId6">
                  <a:extLst>
                    <a:ext uri="{A12FA001-AC4F-418D-AE19-62706E023703}">
                      <ahyp:hlinkClr xmlns:ahyp="http://schemas.microsoft.com/office/drawing/2018/hyperlinkcolor" val="tx"/>
                    </a:ext>
                  </a:extLst>
                </a:hlinkClick>
              </a:rPr>
              <a:t>usdairy.com/sustainability</a:t>
            </a:r>
            <a:r>
              <a:rPr lang="en-US" sz="1200" i="1" dirty="0">
                <a:latin typeface="Interstate LightItalic" panose="02000506030000020004" pitchFamily="2" charset="77"/>
              </a:rPr>
              <a:t>.</a:t>
            </a:r>
          </a:p>
        </p:txBody>
      </p:sp>
      <p:sp>
        <p:nvSpPr>
          <p:cNvPr id="47" name="TextBox 46">
            <a:extLst>
              <a:ext uri="{FF2B5EF4-FFF2-40B4-BE49-F238E27FC236}">
                <a16:creationId xmlns:a16="http://schemas.microsoft.com/office/drawing/2014/main" id="{6CB19A8D-4DA3-4A89-96FE-FAD1FE4C8B7C}"/>
              </a:ext>
            </a:extLst>
          </p:cNvPr>
          <p:cNvSpPr txBox="1"/>
          <p:nvPr/>
        </p:nvSpPr>
        <p:spPr>
          <a:xfrm>
            <a:off x="736630" y="4402569"/>
            <a:ext cx="6524938" cy="3333861"/>
          </a:xfrm>
          <a:prstGeom prst="rect">
            <a:avLst/>
          </a:prstGeom>
          <a:noFill/>
        </p:spPr>
        <p:txBody>
          <a:bodyPr wrap="square" rtlCol="0">
            <a:spAutoFit/>
          </a:bodyPr>
          <a:lstStyle/>
          <a:p>
            <a:pPr algn="ctr">
              <a:lnSpc>
                <a:spcPct val="107000"/>
              </a:lnSpc>
              <a:spcBef>
                <a:spcPts val="600"/>
              </a:spcBef>
            </a:pPr>
            <a:r>
              <a:rPr lang="en-US" sz="1200" b="1" dirty="0">
                <a:solidFill>
                  <a:srgbClr val="3D68A1"/>
                </a:solidFill>
              </a:rPr>
              <a:t>HOW TO USE THIS GUIDE</a:t>
            </a:r>
          </a:p>
          <a:p>
            <a:endParaRPr lang="en-US" sz="1200" b="1" dirty="0"/>
          </a:p>
          <a:p>
            <a:pPr marL="274320"/>
            <a:r>
              <a:rPr lang="en-US" sz="1200" b="1" dirty="0">
                <a:solidFill>
                  <a:srgbClr val="739DD3"/>
                </a:solidFill>
              </a:rPr>
              <a:t>EDIT AND CUSTOMIZE</a:t>
            </a:r>
            <a:br>
              <a:rPr lang="en-US" sz="1200" dirty="0"/>
            </a:br>
            <a:r>
              <a:rPr lang="en-US" sz="1200" dirty="0">
                <a:solidFill>
                  <a:schemeClr val="tx1">
                    <a:lumMod val="65000"/>
                    <a:lumOff val="35000"/>
                  </a:schemeClr>
                </a:solidFill>
                <a:latin typeface="Interstate Light" panose="02000506030000020004" pitchFamily="2" charset="77"/>
              </a:rPr>
              <a:t>Edit and customize each section in this document to help connect U.S. dairy farmers to local and regional experts and tools and resources that will support their long-term environmental and economic viability efforts.</a:t>
            </a:r>
          </a:p>
          <a:p>
            <a:pPr marL="274320"/>
            <a:r>
              <a:rPr lang="en-US" sz="1200" i="1" dirty="0">
                <a:solidFill>
                  <a:schemeClr val="tx1">
                    <a:lumMod val="65000"/>
                    <a:lumOff val="35000"/>
                  </a:schemeClr>
                </a:solidFill>
                <a:latin typeface="Interstate Light" panose="02000506030000020004" pitchFamily="2" charset="77"/>
              </a:rPr>
              <a:t>   TIP: Don’t forget to add your logo to the top of each page.</a:t>
            </a:r>
          </a:p>
          <a:p>
            <a:pPr marL="274320"/>
            <a:r>
              <a:rPr lang="en-US" sz="1200" i="1" dirty="0">
                <a:solidFill>
                  <a:schemeClr val="tx1">
                    <a:lumMod val="65000"/>
                    <a:lumOff val="35000"/>
                  </a:schemeClr>
                </a:solidFill>
                <a:latin typeface="Interstate Light" panose="02000506030000020004" pitchFamily="2" charset="77"/>
              </a:rPr>
              <a:t>   TIP: Look for the                 icon in the document margins to make additions and revisions</a:t>
            </a:r>
          </a:p>
          <a:p>
            <a:pPr marL="274320"/>
            <a:endParaRPr lang="en-US" sz="1200" i="1" dirty="0">
              <a:solidFill>
                <a:schemeClr val="tx1">
                  <a:lumMod val="65000"/>
                  <a:lumOff val="35000"/>
                </a:schemeClr>
              </a:solidFill>
              <a:latin typeface="Interstate Light" panose="02000506030000020004" pitchFamily="2" charset="77"/>
            </a:endParaRPr>
          </a:p>
          <a:p>
            <a:pPr marL="274320"/>
            <a:r>
              <a:rPr lang="en-US" sz="1200" b="1" dirty="0">
                <a:solidFill>
                  <a:srgbClr val="739DD3"/>
                </a:solidFill>
              </a:rPr>
              <a:t>DISTRIBUTE</a:t>
            </a:r>
          </a:p>
          <a:p>
            <a:pPr marL="274320"/>
            <a:r>
              <a:rPr lang="en-US" sz="1200" dirty="0">
                <a:solidFill>
                  <a:schemeClr val="tx1">
                    <a:lumMod val="50000"/>
                    <a:lumOff val="50000"/>
                  </a:schemeClr>
                </a:solidFill>
              </a:rPr>
              <a:t>Distribute the following three pages to farmers in print or digital form.  </a:t>
            </a:r>
          </a:p>
          <a:p>
            <a:r>
              <a:rPr lang="en-US" sz="1200" i="1" dirty="0">
                <a:solidFill>
                  <a:schemeClr val="tx1">
                    <a:lumMod val="65000"/>
                    <a:lumOff val="35000"/>
                  </a:schemeClr>
                </a:solidFill>
                <a:latin typeface="Interstate Light" panose="02000506030000020004" pitchFamily="2" charset="77"/>
              </a:rPr>
              <a:t> </a:t>
            </a:r>
          </a:p>
          <a:p>
            <a:pPr>
              <a:lnSpc>
                <a:spcPct val="107000"/>
              </a:lnSpc>
              <a:spcBef>
                <a:spcPts val="600"/>
              </a:spcBef>
            </a:pPr>
            <a:endParaRPr lang="en-US" sz="1200" dirty="0"/>
          </a:p>
          <a:p>
            <a:pPr>
              <a:lnSpc>
                <a:spcPct val="107000"/>
              </a:lnSpc>
              <a:spcBef>
                <a:spcPts val="600"/>
              </a:spcBef>
            </a:pPr>
            <a:endParaRPr lang="en-US" sz="1200" dirty="0"/>
          </a:p>
          <a:p>
            <a:pPr marL="365760" indent="-228600">
              <a:lnSpc>
                <a:spcPct val="107000"/>
              </a:lnSpc>
              <a:spcBef>
                <a:spcPts val="600"/>
              </a:spcBef>
              <a:buFont typeface="+mj-lt"/>
              <a:buAutoNum type="alphaUcPeriod"/>
            </a:pPr>
            <a:endParaRPr lang="en-US" sz="1200" dirty="0"/>
          </a:p>
          <a:p>
            <a:pPr marR="0" lvl="0">
              <a:lnSpc>
                <a:spcPct val="107000"/>
              </a:lnSpc>
              <a:spcBef>
                <a:spcPts val="0"/>
              </a:spcBef>
              <a:spcAft>
                <a:spcPts val="0"/>
              </a:spcAft>
            </a:pPr>
            <a:endParaRPr lang="en-US" sz="1200" dirty="0">
              <a:solidFill>
                <a:schemeClr val="tx1">
                  <a:lumMod val="65000"/>
                  <a:lumOff val="35000"/>
                </a:schemeClr>
              </a:solidFill>
              <a:latin typeface="Interstate Light" panose="02000506030000020004" pitchFamily="2" charset="77"/>
            </a:endParaRPr>
          </a:p>
        </p:txBody>
      </p:sp>
      <p:sp>
        <p:nvSpPr>
          <p:cNvPr id="3" name="Oval 2">
            <a:extLst>
              <a:ext uri="{FF2B5EF4-FFF2-40B4-BE49-F238E27FC236}">
                <a16:creationId xmlns:a16="http://schemas.microsoft.com/office/drawing/2014/main" id="{6C1FB2CE-2582-4804-9F2E-C68512CB0287}"/>
              </a:ext>
            </a:extLst>
          </p:cNvPr>
          <p:cNvSpPr/>
          <p:nvPr/>
        </p:nvSpPr>
        <p:spPr>
          <a:xfrm>
            <a:off x="586238" y="4779897"/>
            <a:ext cx="397017" cy="397017"/>
          </a:xfrm>
          <a:prstGeom prst="ellipse">
            <a:avLst/>
          </a:prstGeom>
          <a:solidFill>
            <a:srgbClr val="73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5" name="Oval 24">
            <a:extLst>
              <a:ext uri="{FF2B5EF4-FFF2-40B4-BE49-F238E27FC236}">
                <a16:creationId xmlns:a16="http://schemas.microsoft.com/office/drawing/2014/main" id="{D7A0A250-6E24-404A-89C3-93F9956AC05F}"/>
              </a:ext>
            </a:extLst>
          </p:cNvPr>
          <p:cNvSpPr/>
          <p:nvPr/>
        </p:nvSpPr>
        <p:spPr>
          <a:xfrm>
            <a:off x="581131" y="6103450"/>
            <a:ext cx="395022" cy="365034"/>
          </a:xfrm>
          <a:prstGeom prst="ellipse">
            <a:avLst/>
          </a:prstGeom>
          <a:solidFill>
            <a:srgbClr val="73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cxnSp>
        <p:nvCxnSpPr>
          <p:cNvPr id="42" name="Straight Connector 41">
            <a:extLst>
              <a:ext uri="{FF2B5EF4-FFF2-40B4-BE49-F238E27FC236}">
                <a16:creationId xmlns:a16="http://schemas.microsoft.com/office/drawing/2014/main" id="{2566E4C0-51F1-4075-A8D0-C95DF199A91E}"/>
              </a:ext>
            </a:extLst>
          </p:cNvPr>
          <p:cNvCxnSpPr>
            <a:cxnSpLocks/>
            <a:stCxn id="3" idx="4"/>
            <a:endCxn id="25" idx="0"/>
          </p:cNvCxnSpPr>
          <p:nvPr/>
        </p:nvCxnSpPr>
        <p:spPr>
          <a:xfrm flipH="1">
            <a:off x="778642" y="5176914"/>
            <a:ext cx="6105" cy="926536"/>
          </a:xfrm>
          <a:prstGeom prst="line">
            <a:avLst/>
          </a:prstGeom>
          <a:ln>
            <a:solidFill>
              <a:srgbClr val="3D68A1"/>
            </a:solidFill>
          </a:ln>
        </p:spPr>
        <p:style>
          <a:lnRef idx="2">
            <a:schemeClr val="accent6"/>
          </a:lnRef>
          <a:fillRef idx="0">
            <a:schemeClr val="accent6"/>
          </a:fillRef>
          <a:effectRef idx="1">
            <a:schemeClr val="accent6"/>
          </a:effectRef>
          <a:fontRef idx="minor">
            <a:schemeClr val="tx1"/>
          </a:fontRef>
        </p:style>
      </p:cxnSp>
      <p:pic>
        <p:nvPicPr>
          <p:cNvPr id="61" name="Graphic 60" descr="Right pointing backhand index outline">
            <a:extLst>
              <a:ext uri="{FF2B5EF4-FFF2-40B4-BE49-F238E27FC236}">
                <a16:creationId xmlns:a16="http://schemas.microsoft.com/office/drawing/2014/main" id="{27C97387-CB1F-436D-B8EC-3424CA1FB4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17106" y="5685215"/>
            <a:ext cx="365034" cy="365034"/>
          </a:xfrm>
          <a:prstGeom prst="rect">
            <a:avLst/>
          </a:prstGeom>
        </p:spPr>
      </p:pic>
      <p:sp>
        <p:nvSpPr>
          <p:cNvPr id="65" name="TextBox 64">
            <a:extLst>
              <a:ext uri="{FF2B5EF4-FFF2-40B4-BE49-F238E27FC236}">
                <a16:creationId xmlns:a16="http://schemas.microsoft.com/office/drawing/2014/main" id="{B0860F35-0D08-42D8-9373-D8CB219487BB}"/>
              </a:ext>
            </a:extLst>
          </p:cNvPr>
          <p:cNvSpPr txBox="1"/>
          <p:nvPr/>
        </p:nvSpPr>
        <p:spPr>
          <a:xfrm>
            <a:off x="136687" y="2984713"/>
            <a:ext cx="1828800" cy="627736"/>
          </a:xfrm>
          <a:prstGeom prst="rect">
            <a:avLst/>
          </a:prstGeom>
          <a:noFill/>
        </p:spPr>
        <p:txBody>
          <a:bodyPr wrap="square" rtlCol="0">
            <a:spAutoFit/>
          </a:bodyPr>
          <a:lstStyle/>
          <a:p>
            <a:pPr marL="137160" marR="0" lvl="0">
              <a:lnSpc>
                <a:spcPct val="107000"/>
              </a:lnSpc>
              <a:spcBef>
                <a:spcPts val="600"/>
              </a:spcBef>
              <a:spcAft>
                <a:spcPts val="0"/>
              </a:spcAft>
            </a:pPr>
            <a:r>
              <a:rPr lang="en-US" sz="1100" b="1" dirty="0"/>
              <a:t>RECOGNIZE</a:t>
            </a:r>
            <a:r>
              <a:rPr lang="en-US" sz="1100" dirty="0"/>
              <a:t> areas farmers can reduce their environmental footprint</a:t>
            </a:r>
          </a:p>
        </p:txBody>
      </p:sp>
      <p:sp>
        <p:nvSpPr>
          <p:cNvPr id="70" name="TextBox 69">
            <a:extLst>
              <a:ext uri="{FF2B5EF4-FFF2-40B4-BE49-F238E27FC236}">
                <a16:creationId xmlns:a16="http://schemas.microsoft.com/office/drawing/2014/main" id="{9E757723-1002-4F69-871B-EF881D2770EC}"/>
              </a:ext>
            </a:extLst>
          </p:cNvPr>
          <p:cNvSpPr txBox="1"/>
          <p:nvPr/>
        </p:nvSpPr>
        <p:spPr>
          <a:xfrm>
            <a:off x="249314" y="1646590"/>
            <a:ext cx="7139352" cy="1246495"/>
          </a:xfrm>
          <a:prstGeom prst="rect">
            <a:avLst/>
          </a:prstGeom>
          <a:noFill/>
        </p:spPr>
        <p:txBody>
          <a:bodyPr wrap="square">
            <a:spAutoFit/>
          </a:bodyPr>
          <a:lstStyle/>
          <a:p>
            <a:r>
              <a:rPr lang="en-US" sz="1100" dirty="0">
                <a:effectLst/>
                <a:ea typeface="Calibri" panose="020F0502020204030204" pitchFamily="34" charset="0"/>
                <a:cs typeface="Calibri" panose="020F0502020204030204" pitchFamily="34" charset="0"/>
              </a:rPr>
              <a:t>Dairy plays a vital role in sustainable, equitable, and secure food systems, nourishing people, the planet, and communities. </a:t>
            </a:r>
            <a:r>
              <a:rPr lang="en-US" sz="1100" dirty="0">
                <a:ea typeface="Calibri" panose="020F0502020204030204" pitchFamily="34" charset="0"/>
                <a:cs typeface="Times New Roman" panose="02020603050405020304" pitchFamily="18" charset="0"/>
              </a:rPr>
              <a:t> </a:t>
            </a:r>
            <a:r>
              <a:rPr lang="en-US" sz="1100" dirty="0">
                <a:effectLst/>
                <a:ea typeface="Calibri" panose="020F0502020204030204" pitchFamily="34" charset="0"/>
                <a:cs typeface="Calibri" panose="020F0502020204030204" pitchFamily="34" charset="0"/>
              </a:rPr>
              <a:t>Over the past decades, U.S. dairy farmers have made important strides to address dairy’s environmental footprint. </a:t>
            </a:r>
          </a:p>
          <a:p>
            <a:endParaRPr lang="en-US" sz="1100" b="1" dirty="0">
              <a:ea typeface="Calibri" panose="020F0502020204030204" pitchFamily="34" charset="0"/>
              <a:cs typeface="Calibri" panose="020F0502020204030204" pitchFamily="34" charset="0"/>
            </a:endParaRPr>
          </a:p>
          <a:p>
            <a:pPr algn="ctr"/>
            <a:r>
              <a:rPr lang="en-US" sz="1400" b="1" dirty="0">
                <a:effectLst/>
                <a:ea typeface="Calibri" panose="020F0502020204030204" pitchFamily="34" charset="0"/>
                <a:cs typeface="Calibri" panose="020F0502020204030204" pitchFamily="34" charset="0"/>
              </a:rPr>
              <a:t>To support continued innovation and improvement, Innovation Center for the U.S. Dairy developed the following resource guide to help </a:t>
            </a:r>
            <a:r>
              <a:rPr lang="en-US" sz="1400" b="1" dirty="0"/>
              <a:t>dairy farmers:</a:t>
            </a:r>
            <a:endParaRPr lang="en-US" sz="1400" b="1" dirty="0">
              <a:effectLst/>
              <a:ea typeface="Calibri" panose="020F0502020204030204" pitchFamily="34" charset="0"/>
              <a:cs typeface="Calibri" panose="020F0502020204030204" pitchFamily="34" charset="0"/>
            </a:endParaRPr>
          </a:p>
          <a:p>
            <a:endParaRPr lang="en-US" sz="1400" b="1" dirty="0"/>
          </a:p>
        </p:txBody>
      </p:sp>
      <p:sp>
        <p:nvSpPr>
          <p:cNvPr id="85" name="TextBox 84">
            <a:extLst>
              <a:ext uri="{FF2B5EF4-FFF2-40B4-BE49-F238E27FC236}">
                <a16:creationId xmlns:a16="http://schemas.microsoft.com/office/drawing/2014/main" id="{C80ECC83-5C0D-4577-93C9-EDC015741B9D}"/>
              </a:ext>
            </a:extLst>
          </p:cNvPr>
          <p:cNvSpPr txBox="1"/>
          <p:nvPr/>
        </p:nvSpPr>
        <p:spPr>
          <a:xfrm>
            <a:off x="1944413" y="2984713"/>
            <a:ext cx="1828800" cy="627736"/>
          </a:xfrm>
          <a:prstGeom prst="rect">
            <a:avLst/>
          </a:prstGeom>
          <a:noFill/>
        </p:spPr>
        <p:txBody>
          <a:bodyPr wrap="square" rtlCol="0">
            <a:spAutoFit/>
          </a:bodyPr>
          <a:lstStyle/>
          <a:p>
            <a:pPr marL="137160" marR="0" lvl="0" algn="l" defTabSz="457200" rtl="0" eaLnBrk="1" fontAlgn="auto" latinLnBrk="0" hangingPunct="1">
              <a:lnSpc>
                <a:spcPct val="107000"/>
              </a:lnSpc>
              <a:spcBef>
                <a:spcPts val="600"/>
              </a:spcBef>
              <a:spcAft>
                <a:spcPts val="0"/>
              </a:spcAft>
              <a:buClrTx/>
              <a:buSzTx/>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IDENTIFY</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100" dirty="0">
                <a:solidFill>
                  <a:prstClr val="black"/>
                </a:solidFill>
                <a:latin typeface="Calibri" panose="020F0502020204030204"/>
              </a:rPr>
              <a:t>appropriate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practices and technologies that address farm needs</a:t>
            </a:r>
          </a:p>
        </p:txBody>
      </p:sp>
      <p:sp>
        <p:nvSpPr>
          <p:cNvPr id="89" name="TextBox 88">
            <a:extLst>
              <a:ext uri="{FF2B5EF4-FFF2-40B4-BE49-F238E27FC236}">
                <a16:creationId xmlns:a16="http://schemas.microsoft.com/office/drawing/2014/main" id="{101E0B0E-EB51-470F-95D4-F6B86A2217C7}"/>
              </a:ext>
            </a:extLst>
          </p:cNvPr>
          <p:cNvSpPr txBox="1"/>
          <p:nvPr/>
        </p:nvSpPr>
        <p:spPr>
          <a:xfrm>
            <a:off x="3752139" y="2984713"/>
            <a:ext cx="1828800" cy="808876"/>
          </a:xfrm>
          <a:prstGeom prst="rect">
            <a:avLst/>
          </a:prstGeom>
          <a:noFill/>
        </p:spPr>
        <p:txBody>
          <a:bodyPr wrap="square">
            <a:spAutoFit/>
          </a:bodyPr>
          <a:lstStyle/>
          <a:p>
            <a:pPr marL="137160" marR="0" lvl="0" algn="l" defTabSz="457200" rtl="0" eaLnBrk="1" fontAlgn="auto" latinLnBrk="0" hangingPunct="1">
              <a:lnSpc>
                <a:spcPct val="107000"/>
              </a:lnSpc>
              <a:spcBef>
                <a:spcPts val="600"/>
              </a:spcBef>
              <a:spcAft>
                <a:spcPts val="0"/>
              </a:spcAft>
              <a:buClrTx/>
              <a:buSzTx/>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ACCESS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information and online resources  </a:t>
            </a:r>
            <a:r>
              <a:rPr lang="en-US" sz="1100" dirty="0">
                <a:solidFill>
                  <a:prstClr val="black"/>
                </a:solidFill>
                <a:latin typeface="Calibri" panose="020F0502020204030204"/>
              </a:rPr>
              <a:t>that inform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practice implementation</a:t>
            </a:r>
          </a:p>
        </p:txBody>
      </p:sp>
      <p:sp>
        <p:nvSpPr>
          <p:cNvPr id="91" name="TextBox 90">
            <a:extLst>
              <a:ext uri="{FF2B5EF4-FFF2-40B4-BE49-F238E27FC236}">
                <a16:creationId xmlns:a16="http://schemas.microsoft.com/office/drawing/2014/main" id="{617F5B8B-468F-4FF5-885E-CEB588355E61}"/>
              </a:ext>
            </a:extLst>
          </p:cNvPr>
          <p:cNvSpPr txBox="1"/>
          <p:nvPr/>
        </p:nvSpPr>
        <p:spPr>
          <a:xfrm>
            <a:off x="5559866" y="2984713"/>
            <a:ext cx="1828800" cy="808876"/>
          </a:xfrm>
          <a:prstGeom prst="rect">
            <a:avLst/>
          </a:prstGeom>
          <a:noFill/>
        </p:spPr>
        <p:txBody>
          <a:bodyPr wrap="square" rtlCol="0">
            <a:spAutoFit/>
          </a:bodyPr>
          <a:lstStyle/>
          <a:p>
            <a:pPr marL="137160" marR="0" lvl="0" algn="l" defTabSz="457200" rtl="0" eaLnBrk="1" fontAlgn="auto" latinLnBrk="0" hangingPunct="1">
              <a:lnSpc>
                <a:spcPct val="107000"/>
              </a:lnSpc>
              <a:spcBef>
                <a:spcPts val="600"/>
              </a:spcBef>
              <a:spcAft>
                <a:spcPts val="0"/>
              </a:spcAft>
              <a:buClrTx/>
              <a:buSzTx/>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CONNECT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with local experts who can assist with identifying and adapting best practices.</a:t>
            </a:r>
          </a:p>
        </p:txBody>
      </p:sp>
      <p:sp>
        <p:nvSpPr>
          <p:cNvPr id="98" name="Arrow: Right 97">
            <a:extLst>
              <a:ext uri="{FF2B5EF4-FFF2-40B4-BE49-F238E27FC236}">
                <a16:creationId xmlns:a16="http://schemas.microsoft.com/office/drawing/2014/main" id="{651CF07B-6AD6-4A69-8A77-ED05B9761D66}"/>
              </a:ext>
            </a:extLst>
          </p:cNvPr>
          <p:cNvSpPr/>
          <p:nvPr/>
        </p:nvSpPr>
        <p:spPr>
          <a:xfrm>
            <a:off x="367356" y="2878158"/>
            <a:ext cx="1587594" cy="99814"/>
          </a:xfrm>
          <a:prstGeom prst="rightArrow">
            <a:avLst/>
          </a:prstGeom>
          <a:solidFill>
            <a:srgbClr val="B3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Arrow: Right 98">
            <a:extLst>
              <a:ext uri="{FF2B5EF4-FFF2-40B4-BE49-F238E27FC236}">
                <a16:creationId xmlns:a16="http://schemas.microsoft.com/office/drawing/2014/main" id="{71EF2CAC-EFEC-46F6-BC5E-F04C9F5C28E8}"/>
              </a:ext>
            </a:extLst>
          </p:cNvPr>
          <p:cNvSpPr/>
          <p:nvPr/>
        </p:nvSpPr>
        <p:spPr>
          <a:xfrm>
            <a:off x="2153805" y="2878158"/>
            <a:ext cx="1574594" cy="94911"/>
          </a:xfrm>
          <a:prstGeom prst="rightArrow">
            <a:avLst/>
          </a:prstGeom>
          <a:solidFill>
            <a:srgbClr val="73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Arrow: Right 99">
            <a:extLst>
              <a:ext uri="{FF2B5EF4-FFF2-40B4-BE49-F238E27FC236}">
                <a16:creationId xmlns:a16="http://schemas.microsoft.com/office/drawing/2014/main" id="{037ADE6E-448C-4D38-B8B4-68783FD9A57A}"/>
              </a:ext>
            </a:extLst>
          </p:cNvPr>
          <p:cNvSpPr/>
          <p:nvPr/>
        </p:nvSpPr>
        <p:spPr>
          <a:xfrm>
            <a:off x="3966799" y="2878158"/>
            <a:ext cx="1574594" cy="88518"/>
          </a:xfrm>
          <a:prstGeom prst="rightArrow">
            <a:avLst/>
          </a:prstGeom>
          <a:solidFill>
            <a:srgbClr val="3D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Arrow: Right 100">
            <a:extLst>
              <a:ext uri="{FF2B5EF4-FFF2-40B4-BE49-F238E27FC236}">
                <a16:creationId xmlns:a16="http://schemas.microsoft.com/office/drawing/2014/main" id="{DEFFD766-490B-4DFB-A4F2-9140C2A95612}"/>
              </a:ext>
            </a:extLst>
          </p:cNvPr>
          <p:cNvSpPr/>
          <p:nvPr/>
        </p:nvSpPr>
        <p:spPr>
          <a:xfrm>
            <a:off x="5779793" y="2878158"/>
            <a:ext cx="1597192" cy="94911"/>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3678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3E48D697-576C-459F-BD5A-3EA1BD6A7AD6}"/>
              </a:ext>
            </a:extLst>
          </p:cNvPr>
          <p:cNvSpPr/>
          <p:nvPr/>
        </p:nvSpPr>
        <p:spPr>
          <a:xfrm>
            <a:off x="5711013" y="4969698"/>
            <a:ext cx="1513931" cy="1884512"/>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
        <p:nvSpPr>
          <p:cNvPr id="63" name="Rectangle 62">
            <a:extLst>
              <a:ext uri="{FF2B5EF4-FFF2-40B4-BE49-F238E27FC236}">
                <a16:creationId xmlns:a16="http://schemas.microsoft.com/office/drawing/2014/main" id="{26E3B3AC-F9CC-4B3D-86E8-4326465F57CD}"/>
              </a:ext>
            </a:extLst>
          </p:cNvPr>
          <p:cNvSpPr/>
          <p:nvPr/>
        </p:nvSpPr>
        <p:spPr>
          <a:xfrm>
            <a:off x="5682784" y="2184977"/>
            <a:ext cx="1513931" cy="1884512"/>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F7E656E-D947-4C77-9258-7F74F5FDF255}"/>
              </a:ext>
            </a:extLst>
          </p:cNvPr>
          <p:cNvSpPr/>
          <p:nvPr/>
        </p:nvSpPr>
        <p:spPr>
          <a:xfrm>
            <a:off x="457201" y="301279"/>
            <a:ext cx="6858000" cy="461665"/>
          </a:xfrm>
          <a:prstGeom prst="rect">
            <a:avLst/>
          </a:prstGeom>
        </p:spPr>
        <p:txBody>
          <a:bodyPr wrap="square">
            <a:spAutoFit/>
          </a:bodyPr>
          <a:lstStyle/>
          <a:p>
            <a:pPr algn="ctr"/>
            <a:r>
              <a:rPr lang="en-US" sz="2400" dirty="0">
                <a:solidFill>
                  <a:srgbClr val="273777"/>
                </a:solidFill>
                <a:latin typeface="TT Hazelnuts" panose="02000503000000020004" pitchFamily="2" charset="77"/>
              </a:rPr>
              <a:t>Understanding Local Agencies: Summary</a:t>
            </a:r>
          </a:p>
        </p:txBody>
      </p:sp>
      <p:grpSp>
        <p:nvGrpSpPr>
          <p:cNvPr id="18" name="Group 17">
            <a:extLst>
              <a:ext uri="{FF2B5EF4-FFF2-40B4-BE49-F238E27FC236}">
                <a16:creationId xmlns:a16="http://schemas.microsoft.com/office/drawing/2014/main" id="{8F1FBF41-76E3-47A7-9247-3EA1A5C57AE4}"/>
              </a:ext>
            </a:extLst>
          </p:cNvPr>
          <p:cNvGrpSpPr/>
          <p:nvPr/>
        </p:nvGrpSpPr>
        <p:grpSpPr>
          <a:xfrm>
            <a:off x="5625319" y="2145604"/>
            <a:ext cx="1577833" cy="1236334"/>
            <a:chOff x="5614725" y="1756393"/>
            <a:chExt cx="1577833" cy="1236334"/>
          </a:xfrm>
        </p:grpSpPr>
        <p:pic>
          <p:nvPicPr>
            <p:cNvPr id="9" name="Picture 8" descr="Shape, arrow&#10;&#10;Description automatically generated">
              <a:extLst>
                <a:ext uri="{FF2B5EF4-FFF2-40B4-BE49-F238E27FC236}">
                  <a16:creationId xmlns:a16="http://schemas.microsoft.com/office/drawing/2014/main" id="{257BA824-81A8-422C-87B1-6A69AF236EB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5944" b="79056" l="51471" r="63235">
                          <a14:foregroundMark x1="56967" y1="73646" x2="56967" y2="73646"/>
                        </a14:backgroundRemoval>
                      </a14:imgEffect>
                    </a14:imgLayer>
                  </a14:imgProps>
                </a:ext>
              </a:extLst>
            </a:blip>
            <a:srcRect l="50000" t="64305" r="35294" b="19305"/>
            <a:stretch/>
          </p:blipFill>
          <p:spPr>
            <a:xfrm>
              <a:off x="5673700" y="2030501"/>
              <a:ext cx="252778" cy="230549"/>
            </a:xfrm>
            <a:prstGeom prst="rect">
              <a:avLst/>
            </a:prstGeom>
          </p:spPr>
        </p:pic>
        <p:sp>
          <p:nvSpPr>
            <p:cNvPr id="10" name="TextBox 9">
              <a:extLst>
                <a:ext uri="{FF2B5EF4-FFF2-40B4-BE49-F238E27FC236}">
                  <a16:creationId xmlns:a16="http://schemas.microsoft.com/office/drawing/2014/main" id="{D365FCC1-68AE-4893-8CB1-13833C7D9E88}"/>
                </a:ext>
              </a:extLst>
            </p:cNvPr>
            <p:cNvSpPr txBox="1"/>
            <p:nvPr/>
          </p:nvSpPr>
          <p:spPr>
            <a:xfrm>
              <a:off x="5875914" y="2023231"/>
              <a:ext cx="1316644" cy="969496"/>
            </a:xfrm>
            <a:prstGeom prst="rect">
              <a:avLst/>
            </a:prstGeom>
            <a:noFill/>
          </p:spPr>
          <p:txBody>
            <a:bodyPr wrap="square" rtlCol="0">
              <a:spAutoFit/>
            </a:bodyPr>
            <a:lstStyle/>
            <a:p>
              <a:pPr>
                <a:spcAft>
                  <a:spcPts val="600"/>
                </a:spcAft>
              </a:pPr>
              <a:r>
                <a:rPr lang="en-US" sz="1050" dirty="0">
                  <a:latin typeface="+mj-lt"/>
                </a:rPr>
                <a:t>Technical Assistance</a:t>
              </a:r>
            </a:p>
            <a:p>
              <a:pPr>
                <a:spcAft>
                  <a:spcPts val="600"/>
                </a:spcAft>
              </a:pPr>
              <a:r>
                <a:rPr lang="en-US" sz="1050" dirty="0">
                  <a:latin typeface="+mj-lt"/>
                </a:rPr>
                <a:t>Financial Assistance</a:t>
              </a:r>
            </a:p>
            <a:p>
              <a:pPr>
                <a:spcAft>
                  <a:spcPts val="600"/>
                </a:spcAft>
              </a:pPr>
              <a:r>
                <a:rPr lang="en-US" sz="1050" dirty="0">
                  <a:solidFill>
                    <a:schemeClr val="tx1">
                      <a:lumMod val="50000"/>
                      <a:lumOff val="50000"/>
                    </a:schemeClr>
                  </a:solidFill>
                  <a:latin typeface="+mj-lt"/>
                </a:rPr>
                <a:t>Equipment Rentals</a:t>
              </a:r>
            </a:p>
            <a:p>
              <a:pPr>
                <a:spcAft>
                  <a:spcPts val="600"/>
                </a:spcAft>
              </a:pPr>
              <a:r>
                <a:rPr lang="en-US" sz="1050" dirty="0">
                  <a:solidFill>
                    <a:schemeClr val="tx1">
                      <a:lumMod val="50000"/>
                      <a:lumOff val="50000"/>
                    </a:schemeClr>
                  </a:solidFill>
                  <a:latin typeface="+mj-lt"/>
                </a:rPr>
                <a:t>Research</a:t>
              </a:r>
            </a:p>
          </p:txBody>
        </p:sp>
        <p:sp>
          <p:nvSpPr>
            <p:cNvPr id="11" name="TextBox 10">
              <a:extLst>
                <a:ext uri="{FF2B5EF4-FFF2-40B4-BE49-F238E27FC236}">
                  <a16:creationId xmlns:a16="http://schemas.microsoft.com/office/drawing/2014/main" id="{C9563B63-2282-41DE-B019-CF3322C067F8}"/>
                </a:ext>
              </a:extLst>
            </p:cNvPr>
            <p:cNvSpPr txBox="1"/>
            <p:nvPr/>
          </p:nvSpPr>
          <p:spPr>
            <a:xfrm>
              <a:off x="5614725" y="1756393"/>
              <a:ext cx="1563362" cy="261610"/>
            </a:xfrm>
            <a:prstGeom prst="rect">
              <a:avLst/>
            </a:prstGeom>
            <a:noFill/>
          </p:spPr>
          <p:txBody>
            <a:bodyPr wrap="square" rtlCol="0">
              <a:spAutoFit/>
            </a:bodyPr>
            <a:lstStyle/>
            <a:p>
              <a:pPr algn="ctr"/>
              <a:r>
                <a:rPr lang="en-US" sz="1050" cap="all" dirty="0"/>
                <a:t>KEY Activities</a:t>
              </a:r>
            </a:p>
          </p:txBody>
        </p:sp>
        <p:cxnSp>
          <p:nvCxnSpPr>
            <p:cNvPr id="15" name="Straight Connector 14">
              <a:extLst>
                <a:ext uri="{FF2B5EF4-FFF2-40B4-BE49-F238E27FC236}">
                  <a16:creationId xmlns:a16="http://schemas.microsoft.com/office/drawing/2014/main" id="{84A3DFD8-A2CA-4B9F-8FFA-024B1630AF5D}"/>
                </a:ext>
              </a:extLst>
            </p:cNvPr>
            <p:cNvCxnSpPr>
              <a:cxnSpLocks/>
            </p:cNvCxnSpPr>
            <p:nvPr/>
          </p:nvCxnSpPr>
          <p:spPr>
            <a:xfrm>
              <a:off x="5676245" y="1997107"/>
              <a:ext cx="1509876"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sp>
        <p:nvSpPr>
          <p:cNvPr id="14" name="Rectangle 13">
            <a:extLst>
              <a:ext uri="{FF2B5EF4-FFF2-40B4-BE49-F238E27FC236}">
                <a16:creationId xmlns:a16="http://schemas.microsoft.com/office/drawing/2014/main" id="{AE65B8FC-3261-44F1-A2EB-269F7ECF3FA7}"/>
              </a:ext>
            </a:extLst>
          </p:cNvPr>
          <p:cNvSpPr/>
          <p:nvPr/>
        </p:nvSpPr>
        <p:spPr>
          <a:xfrm>
            <a:off x="457200" y="1670068"/>
            <a:ext cx="1246141" cy="2679647"/>
          </a:xfrm>
          <a:prstGeom prst="rect">
            <a:avLst/>
          </a:prstGeom>
          <a:solidFill>
            <a:srgbClr val="3D68A1"/>
          </a:solidFill>
          <a:ln>
            <a:solidFill>
              <a:srgbClr val="3D68A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endParaRPr lang="en-US" sz="1200" b="1" dirty="0">
              <a:solidFill>
                <a:schemeClr val="bg1"/>
              </a:solidFill>
            </a:endParaRPr>
          </a:p>
          <a:p>
            <a:pPr algn="ctr">
              <a:spcAft>
                <a:spcPts val="1200"/>
              </a:spcAft>
            </a:pPr>
            <a:br>
              <a:rPr lang="en-US" sz="1100" b="1" dirty="0">
                <a:solidFill>
                  <a:schemeClr val="bg1"/>
                </a:solidFill>
              </a:rPr>
            </a:br>
            <a:r>
              <a:rPr lang="en-US" sz="1100" b="1" dirty="0">
                <a:solidFill>
                  <a:schemeClr val="bg1"/>
                </a:solidFill>
              </a:rPr>
              <a:t>AREAS OF FOCUS</a:t>
            </a:r>
          </a:p>
          <a:p>
            <a:pPr marL="91440" algn="ctr">
              <a:spcAft>
                <a:spcPts val="1200"/>
              </a:spcAft>
            </a:pPr>
            <a:r>
              <a:rPr lang="en-US" sz="1050" dirty="0">
                <a:latin typeface="+mj-lt"/>
              </a:rPr>
              <a:t>Feed Production</a:t>
            </a:r>
          </a:p>
          <a:p>
            <a:pPr marL="91440" algn="ctr">
              <a:spcAft>
                <a:spcPts val="1200"/>
              </a:spcAft>
            </a:pPr>
            <a:r>
              <a:rPr lang="en-US" sz="1050" dirty="0">
                <a:latin typeface="+mj-lt"/>
              </a:rPr>
              <a:t>Energy Use &amp; Management</a:t>
            </a:r>
          </a:p>
          <a:p>
            <a:pPr marL="91440" algn="ctr">
              <a:spcAft>
                <a:spcPts val="1200"/>
              </a:spcAft>
            </a:pPr>
            <a:r>
              <a:rPr lang="en-US" sz="1050" dirty="0">
                <a:latin typeface="+mj-lt"/>
              </a:rPr>
              <a:t>Manure &amp; Waste Management</a:t>
            </a:r>
          </a:p>
        </p:txBody>
      </p:sp>
      <p:sp>
        <p:nvSpPr>
          <p:cNvPr id="19" name="TextBox 18">
            <a:extLst>
              <a:ext uri="{FF2B5EF4-FFF2-40B4-BE49-F238E27FC236}">
                <a16:creationId xmlns:a16="http://schemas.microsoft.com/office/drawing/2014/main" id="{8F5D6597-8B17-4450-B7E0-E318B888F786}"/>
              </a:ext>
            </a:extLst>
          </p:cNvPr>
          <p:cNvSpPr txBox="1"/>
          <p:nvPr/>
        </p:nvSpPr>
        <p:spPr>
          <a:xfrm>
            <a:off x="1760311" y="2154646"/>
            <a:ext cx="3661397" cy="1615827"/>
          </a:xfrm>
          <a:prstGeom prst="rect">
            <a:avLst/>
          </a:prstGeom>
          <a:noFill/>
        </p:spPr>
        <p:txBody>
          <a:bodyPr wrap="square" rtlCol="0">
            <a:spAutoFit/>
          </a:bodyPr>
          <a:lstStyle/>
          <a:p>
            <a:r>
              <a:rPr lang="en-US" sz="1100" dirty="0">
                <a:solidFill>
                  <a:srgbClr val="000000"/>
                </a:solidFill>
                <a:latin typeface="+mj-lt"/>
              </a:rPr>
              <a:t>NRCS provides American farmers and ranchers with financial and technical assistance to voluntarily put conservation on the group, not only helping the environment by agricultural operation too.</a:t>
            </a:r>
          </a:p>
          <a:p>
            <a:endParaRPr lang="en-US" sz="1100" dirty="0">
              <a:solidFill>
                <a:srgbClr val="000000"/>
              </a:solidFill>
              <a:latin typeface="+mj-lt"/>
            </a:endParaRPr>
          </a:p>
          <a:p>
            <a:r>
              <a:rPr lang="en-US" sz="1100" dirty="0">
                <a:solidFill>
                  <a:srgbClr val="000000"/>
                </a:solidFill>
                <a:latin typeface="+mj-lt"/>
              </a:rPr>
              <a:t>NRCS's natural resources conservation programs help people reduce soil erosion, enhance water supplies, improve water quality, increase wildlife habitat, and reduce damages caused by floods and other natural disasters.</a:t>
            </a:r>
          </a:p>
        </p:txBody>
      </p:sp>
      <p:sp>
        <p:nvSpPr>
          <p:cNvPr id="20" name="Rectangle 19">
            <a:extLst>
              <a:ext uri="{FF2B5EF4-FFF2-40B4-BE49-F238E27FC236}">
                <a16:creationId xmlns:a16="http://schemas.microsoft.com/office/drawing/2014/main" id="{303F2E96-A6A7-4829-815A-BC8714021F61}"/>
              </a:ext>
            </a:extLst>
          </p:cNvPr>
          <p:cNvSpPr/>
          <p:nvPr/>
        </p:nvSpPr>
        <p:spPr>
          <a:xfrm>
            <a:off x="457201" y="4536912"/>
            <a:ext cx="1246141" cy="2553447"/>
          </a:xfrm>
          <a:prstGeom prst="rect">
            <a:avLst/>
          </a:prstGeom>
          <a:solidFill>
            <a:srgbClr val="6EA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endParaRPr lang="en-US" sz="1200" b="1" dirty="0">
              <a:solidFill>
                <a:schemeClr val="bg1"/>
              </a:solidFill>
            </a:endParaRPr>
          </a:p>
          <a:p>
            <a:pPr algn="ctr">
              <a:spcAft>
                <a:spcPts val="600"/>
              </a:spcAft>
            </a:pPr>
            <a:br>
              <a:rPr lang="en-US" sz="1100" b="1" dirty="0">
                <a:solidFill>
                  <a:schemeClr val="bg1"/>
                </a:solidFill>
              </a:rPr>
            </a:br>
            <a:r>
              <a:rPr lang="en-US" sz="1100" b="1" dirty="0">
                <a:solidFill>
                  <a:schemeClr val="bg1"/>
                </a:solidFill>
              </a:rPr>
              <a:t>AREAS OF FOCUS</a:t>
            </a:r>
          </a:p>
          <a:p>
            <a:pPr marL="91440" algn="ctr">
              <a:spcAft>
                <a:spcPts val="1200"/>
              </a:spcAft>
            </a:pPr>
            <a:r>
              <a:rPr lang="en-US" sz="1050" dirty="0">
                <a:latin typeface="+mj-lt"/>
              </a:rPr>
              <a:t>Feed Production</a:t>
            </a:r>
          </a:p>
          <a:p>
            <a:pPr marL="91440" algn="ctr">
              <a:spcAft>
                <a:spcPts val="1200"/>
              </a:spcAft>
            </a:pPr>
            <a:r>
              <a:rPr lang="en-US" sz="1050" dirty="0">
                <a:latin typeface="+mj-lt"/>
              </a:rPr>
              <a:t>Energy Use &amp; Management</a:t>
            </a:r>
          </a:p>
          <a:p>
            <a:pPr marL="91440" algn="ctr">
              <a:spcAft>
                <a:spcPts val="1200"/>
              </a:spcAft>
            </a:pPr>
            <a:r>
              <a:rPr lang="en-US" sz="1050" dirty="0">
                <a:latin typeface="+mj-lt"/>
              </a:rPr>
              <a:t>Manure &amp; Waste Management</a:t>
            </a:r>
          </a:p>
          <a:p>
            <a:pPr marL="91440" algn="ctr">
              <a:spcAft>
                <a:spcPts val="1200"/>
              </a:spcAft>
            </a:pPr>
            <a:r>
              <a:rPr lang="en-US" sz="1050" dirty="0">
                <a:latin typeface="+mj-lt"/>
              </a:rPr>
              <a:t>Animal Care &amp; Management</a:t>
            </a:r>
          </a:p>
        </p:txBody>
      </p:sp>
      <p:cxnSp>
        <p:nvCxnSpPr>
          <p:cNvPr id="30" name="Straight Connector 29">
            <a:extLst>
              <a:ext uri="{FF2B5EF4-FFF2-40B4-BE49-F238E27FC236}">
                <a16:creationId xmlns:a16="http://schemas.microsoft.com/office/drawing/2014/main" id="{D7933484-D063-4FE2-B382-9C5A6CA3C3A3}"/>
              </a:ext>
            </a:extLst>
          </p:cNvPr>
          <p:cNvCxnSpPr/>
          <p:nvPr/>
        </p:nvCxnSpPr>
        <p:spPr>
          <a:xfrm>
            <a:off x="228600" y="5252122"/>
            <a:ext cx="15525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CD0F15D-5646-4C9C-B7FD-BD90BB3224E7}"/>
              </a:ext>
            </a:extLst>
          </p:cNvPr>
          <p:cNvSpPr/>
          <p:nvPr/>
        </p:nvSpPr>
        <p:spPr>
          <a:xfrm>
            <a:off x="450765" y="7309663"/>
            <a:ext cx="1280482" cy="2317497"/>
          </a:xfrm>
          <a:prstGeom prst="rect">
            <a:avLst/>
          </a:prstGeom>
          <a:solidFill>
            <a:srgbClr val="378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endParaRPr lang="en-US" sz="1200" b="1" dirty="0">
              <a:solidFill>
                <a:schemeClr val="bg1"/>
              </a:solidFill>
            </a:endParaRPr>
          </a:p>
          <a:p>
            <a:pPr algn="ctr">
              <a:spcAft>
                <a:spcPts val="600"/>
              </a:spcAft>
            </a:pPr>
            <a:br>
              <a:rPr lang="en-US" sz="1100" b="1" dirty="0">
                <a:solidFill>
                  <a:schemeClr val="bg1"/>
                </a:solidFill>
              </a:rPr>
            </a:br>
            <a:r>
              <a:rPr lang="en-US" sz="1100" b="1" dirty="0">
                <a:solidFill>
                  <a:schemeClr val="bg1"/>
                </a:solidFill>
              </a:rPr>
              <a:t>AREAS OF FOCUS</a:t>
            </a:r>
          </a:p>
          <a:p>
            <a:pPr marL="91440" algn="ctr">
              <a:spcAft>
                <a:spcPts val="1200"/>
              </a:spcAft>
            </a:pPr>
            <a:r>
              <a:rPr lang="en-US" sz="1050" dirty="0">
                <a:latin typeface="+mj-lt"/>
              </a:rPr>
              <a:t>Feed Production</a:t>
            </a:r>
          </a:p>
          <a:p>
            <a:pPr marL="91440" algn="ctr">
              <a:spcAft>
                <a:spcPts val="1200"/>
              </a:spcAft>
            </a:pPr>
            <a:r>
              <a:rPr lang="en-US" sz="1050" dirty="0">
                <a:latin typeface="+mj-lt"/>
              </a:rPr>
              <a:t>Manure &amp; Waste Management</a:t>
            </a:r>
          </a:p>
        </p:txBody>
      </p:sp>
      <p:sp>
        <p:nvSpPr>
          <p:cNvPr id="33" name="Rectangle 32">
            <a:extLst>
              <a:ext uri="{FF2B5EF4-FFF2-40B4-BE49-F238E27FC236}">
                <a16:creationId xmlns:a16="http://schemas.microsoft.com/office/drawing/2014/main" id="{38AD9320-BF41-4D73-BC43-39F370222A03}"/>
              </a:ext>
            </a:extLst>
          </p:cNvPr>
          <p:cNvSpPr/>
          <p:nvPr/>
        </p:nvSpPr>
        <p:spPr>
          <a:xfrm>
            <a:off x="577850" y="7421180"/>
            <a:ext cx="4241799" cy="291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378E64"/>
                </a:solidFill>
              </a:rPr>
              <a:t>County Soil Conservation Districts</a:t>
            </a:r>
          </a:p>
        </p:txBody>
      </p:sp>
      <p:cxnSp>
        <p:nvCxnSpPr>
          <p:cNvPr id="41" name="Straight Connector 40">
            <a:extLst>
              <a:ext uri="{FF2B5EF4-FFF2-40B4-BE49-F238E27FC236}">
                <a16:creationId xmlns:a16="http://schemas.microsoft.com/office/drawing/2014/main" id="{B053AF6A-D23B-4AD2-8073-FAC3EF9ACC32}"/>
              </a:ext>
            </a:extLst>
          </p:cNvPr>
          <p:cNvCxnSpPr/>
          <p:nvPr/>
        </p:nvCxnSpPr>
        <p:spPr>
          <a:xfrm>
            <a:off x="230585" y="8024982"/>
            <a:ext cx="15525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18FA4A9-51C6-42B2-A120-B64841BCB6C5}"/>
              </a:ext>
            </a:extLst>
          </p:cNvPr>
          <p:cNvSpPr txBox="1"/>
          <p:nvPr/>
        </p:nvSpPr>
        <p:spPr>
          <a:xfrm>
            <a:off x="1760311" y="6469095"/>
            <a:ext cx="3744000" cy="577081"/>
          </a:xfrm>
          <a:prstGeom prst="rect">
            <a:avLst/>
          </a:prstGeom>
          <a:noFill/>
        </p:spPr>
        <p:txBody>
          <a:bodyPr wrap="square" rtlCol="0">
            <a:spAutoFit/>
          </a:bodyPr>
          <a:lstStyle/>
          <a:p>
            <a:r>
              <a:rPr lang="en-US" sz="1000" b="1" dirty="0"/>
              <a:t>FIND YOUR LOCAL EXTENSION OFFICE AND LAND GRANT UNIVERSITIES</a:t>
            </a:r>
            <a:r>
              <a:rPr lang="en-US" sz="1050" b="1" dirty="0"/>
              <a:t>: </a:t>
            </a:r>
            <a:r>
              <a:rPr lang="en-US" sz="1050" dirty="0"/>
              <a:t>https://www.nifa.usda.gov/land-grant-colleges-and-universities-partner-website-directory</a:t>
            </a:r>
          </a:p>
        </p:txBody>
      </p:sp>
      <p:sp>
        <p:nvSpPr>
          <p:cNvPr id="50" name="TextBox 49">
            <a:extLst>
              <a:ext uri="{FF2B5EF4-FFF2-40B4-BE49-F238E27FC236}">
                <a16:creationId xmlns:a16="http://schemas.microsoft.com/office/drawing/2014/main" id="{19CDE065-044D-4514-B3F3-311BF1A469C8}"/>
              </a:ext>
            </a:extLst>
          </p:cNvPr>
          <p:cNvSpPr txBox="1"/>
          <p:nvPr/>
        </p:nvSpPr>
        <p:spPr>
          <a:xfrm>
            <a:off x="1742663" y="3921759"/>
            <a:ext cx="3902958" cy="400110"/>
          </a:xfrm>
          <a:prstGeom prst="rect">
            <a:avLst/>
          </a:prstGeom>
          <a:noFill/>
        </p:spPr>
        <p:txBody>
          <a:bodyPr wrap="square" rtlCol="0">
            <a:spAutoFit/>
          </a:bodyPr>
          <a:lstStyle/>
          <a:p>
            <a:r>
              <a:rPr lang="en-US" sz="1000" b="1" dirty="0"/>
              <a:t>FIND YOUR NRCS OFFICE</a:t>
            </a:r>
          </a:p>
          <a:p>
            <a:r>
              <a:rPr lang="en-US" sz="1000" dirty="0"/>
              <a:t>https://www.nrcs.usda.gov/wps/portal/nrcs/mi/states/</a:t>
            </a:r>
          </a:p>
        </p:txBody>
      </p:sp>
      <p:sp>
        <p:nvSpPr>
          <p:cNvPr id="51" name="TextBox 50">
            <a:extLst>
              <a:ext uri="{FF2B5EF4-FFF2-40B4-BE49-F238E27FC236}">
                <a16:creationId xmlns:a16="http://schemas.microsoft.com/office/drawing/2014/main" id="{9A552248-2A4E-4E64-AC4F-AABF64BB3696}"/>
              </a:ext>
            </a:extLst>
          </p:cNvPr>
          <p:cNvSpPr txBox="1"/>
          <p:nvPr/>
        </p:nvSpPr>
        <p:spPr>
          <a:xfrm>
            <a:off x="1737485" y="4918390"/>
            <a:ext cx="3838230" cy="1277273"/>
          </a:xfrm>
          <a:prstGeom prst="rect">
            <a:avLst/>
          </a:prstGeom>
          <a:noFill/>
        </p:spPr>
        <p:txBody>
          <a:bodyPr wrap="square" rtlCol="0">
            <a:spAutoFit/>
          </a:bodyPr>
          <a:lstStyle/>
          <a:p>
            <a:r>
              <a:rPr lang="en-US" sz="1100" dirty="0">
                <a:solidFill>
                  <a:srgbClr val="000000"/>
                </a:solidFill>
                <a:latin typeface="+mj-lt"/>
              </a:rPr>
              <a:t>Extension provides non-formal education and learning activities to people throughout the country. It emphasizes taking knowledge gained through research and education and bringing it directly to the people to create positive changes.  Through extension, land-grant colleges and universities bring vital, practical information to agricultural producers, small business owners, consumers, families, and young people.</a:t>
            </a:r>
          </a:p>
        </p:txBody>
      </p:sp>
      <p:sp>
        <p:nvSpPr>
          <p:cNvPr id="52" name="TextBox 51">
            <a:extLst>
              <a:ext uri="{FF2B5EF4-FFF2-40B4-BE49-F238E27FC236}">
                <a16:creationId xmlns:a16="http://schemas.microsoft.com/office/drawing/2014/main" id="{507BF664-3B4C-4E1F-A9A7-78E22CC6F146}"/>
              </a:ext>
            </a:extLst>
          </p:cNvPr>
          <p:cNvSpPr txBox="1"/>
          <p:nvPr/>
        </p:nvSpPr>
        <p:spPr>
          <a:xfrm>
            <a:off x="1762434" y="7706355"/>
            <a:ext cx="3780239" cy="1277273"/>
          </a:xfrm>
          <a:prstGeom prst="rect">
            <a:avLst/>
          </a:prstGeom>
          <a:noFill/>
        </p:spPr>
        <p:txBody>
          <a:bodyPr wrap="square" rtlCol="0">
            <a:spAutoFit/>
          </a:bodyPr>
          <a:lstStyle/>
          <a:p>
            <a:r>
              <a:rPr lang="en-US" sz="1100" b="0" i="0" dirty="0">
                <a:solidFill>
                  <a:srgbClr val="000000"/>
                </a:solidFill>
                <a:effectLst/>
                <a:latin typeface="+mj-lt"/>
              </a:rPr>
              <a:t>Across the United States, nearly 3,000 conservation districts work directly with landowners to conserve and promote healthy soils, water, forests and wildlife.   Conservation districts go by different names —but they all share a single mission: to coordinate assistance from all available sources—public and private, local, state, and federal—to develop locally-driven solutions to natural resources concerns.</a:t>
            </a:r>
            <a:endParaRPr lang="en-US" sz="1100" dirty="0">
              <a:latin typeface="+mj-lt"/>
            </a:endParaRPr>
          </a:p>
        </p:txBody>
      </p:sp>
      <p:sp>
        <p:nvSpPr>
          <p:cNvPr id="60" name="Rectangle 59">
            <a:extLst>
              <a:ext uri="{FF2B5EF4-FFF2-40B4-BE49-F238E27FC236}">
                <a16:creationId xmlns:a16="http://schemas.microsoft.com/office/drawing/2014/main" id="{4B4DA900-8012-4F6F-B658-FC57B82073E0}"/>
              </a:ext>
            </a:extLst>
          </p:cNvPr>
          <p:cNvSpPr/>
          <p:nvPr/>
        </p:nvSpPr>
        <p:spPr>
          <a:xfrm>
            <a:off x="572021" y="4649296"/>
            <a:ext cx="6552680" cy="291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6EAE44"/>
                </a:solidFill>
              </a:rPr>
              <a:t>Cooperative Extension &amp; Land Grant Universities  </a:t>
            </a:r>
          </a:p>
        </p:txBody>
      </p:sp>
      <p:sp>
        <p:nvSpPr>
          <p:cNvPr id="61" name="TextBox 60">
            <a:extLst>
              <a:ext uri="{FF2B5EF4-FFF2-40B4-BE49-F238E27FC236}">
                <a16:creationId xmlns:a16="http://schemas.microsoft.com/office/drawing/2014/main" id="{2BC871D5-82B9-4ABE-9DAC-FFB669CF035F}"/>
              </a:ext>
            </a:extLst>
          </p:cNvPr>
          <p:cNvSpPr txBox="1"/>
          <p:nvPr/>
        </p:nvSpPr>
        <p:spPr>
          <a:xfrm>
            <a:off x="5717214" y="6157714"/>
            <a:ext cx="1485938" cy="707886"/>
          </a:xfrm>
          <a:prstGeom prst="rect">
            <a:avLst/>
          </a:prstGeom>
          <a:noFill/>
        </p:spPr>
        <p:txBody>
          <a:bodyPr wrap="square" rtlCol="0">
            <a:spAutoFit/>
          </a:bodyPr>
          <a:lstStyle/>
          <a:p>
            <a:r>
              <a:rPr lang="en-US" sz="800" dirty="0"/>
              <a:t>* Activities vary from office to office.  Contact your local soil conservation district to learn more about the services they provide to farmers. </a:t>
            </a:r>
          </a:p>
        </p:txBody>
      </p:sp>
      <p:sp>
        <p:nvSpPr>
          <p:cNvPr id="62" name="Rectangle 61">
            <a:extLst>
              <a:ext uri="{FF2B5EF4-FFF2-40B4-BE49-F238E27FC236}">
                <a16:creationId xmlns:a16="http://schemas.microsoft.com/office/drawing/2014/main" id="{0CBD0B33-A6C3-4A7D-B957-E0B58F306ED9}"/>
              </a:ext>
            </a:extLst>
          </p:cNvPr>
          <p:cNvSpPr/>
          <p:nvPr/>
        </p:nvSpPr>
        <p:spPr>
          <a:xfrm>
            <a:off x="586569" y="1764141"/>
            <a:ext cx="6682048" cy="308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3D68A1"/>
                </a:solidFill>
              </a:rPr>
              <a:t>USDA - Natural </a:t>
            </a:r>
            <a:r>
              <a:rPr lang="fr-FR" sz="1400" dirty="0" err="1">
                <a:solidFill>
                  <a:srgbClr val="3D68A1"/>
                </a:solidFill>
              </a:rPr>
              <a:t>Resources</a:t>
            </a:r>
            <a:r>
              <a:rPr lang="fr-FR" sz="1400" b="1" dirty="0">
                <a:solidFill>
                  <a:srgbClr val="3D68A1"/>
                </a:solidFill>
              </a:rPr>
              <a:t> Conservation Service (NRCS)</a:t>
            </a:r>
          </a:p>
        </p:txBody>
      </p:sp>
      <p:pic>
        <p:nvPicPr>
          <p:cNvPr id="65" name="Picture 64" descr="Shape, arrow&#10;&#10;Description automatically generated">
            <a:extLst>
              <a:ext uri="{FF2B5EF4-FFF2-40B4-BE49-F238E27FC236}">
                <a16:creationId xmlns:a16="http://schemas.microsoft.com/office/drawing/2014/main" id="{4E843115-1584-4791-8175-91E14EB81BF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5944" b="79056" l="51471" r="63235">
                        <a14:foregroundMark x1="56967" y1="73646" x2="56967" y2="73646"/>
                      </a14:backgroundRemoval>
                    </a14:imgEffect>
                  </a14:imgLayer>
                </a14:imgProps>
              </a:ext>
            </a:extLst>
          </a:blip>
          <a:srcRect l="50000" t="64305" r="35294" b="19305"/>
          <a:stretch/>
        </p:blipFill>
        <p:spPr>
          <a:xfrm>
            <a:off x="5698801" y="2651104"/>
            <a:ext cx="252778" cy="230549"/>
          </a:xfrm>
          <a:prstGeom prst="rect">
            <a:avLst/>
          </a:prstGeom>
        </p:spPr>
      </p:pic>
      <p:grpSp>
        <p:nvGrpSpPr>
          <p:cNvPr id="67" name="Group 66">
            <a:extLst>
              <a:ext uri="{FF2B5EF4-FFF2-40B4-BE49-F238E27FC236}">
                <a16:creationId xmlns:a16="http://schemas.microsoft.com/office/drawing/2014/main" id="{C0692A9A-D4D2-44DC-B09C-5A6A784C3CD4}"/>
              </a:ext>
            </a:extLst>
          </p:cNvPr>
          <p:cNvGrpSpPr/>
          <p:nvPr/>
        </p:nvGrpSpPr>
        <p:grpSpPr>
          <a:xfrm>
            <a:off x="5653548" y="4930325"/>
            <a:ext cx="1577833" cy="1236334"/>
            <a:chOff x="5614725" y="1756393"/>
            <a:chExt cx="1577833" cy="1236334"/>
          </a:xfrm>
        </p:grpSpPr>
        <p:pic>
          <p:nvPicPr>
            <p:cNvPr id="68" name="Picture 67" descr="Shape, arrow&#10;&#10;Description automatically generated">
              <a:extLst>
                <a:ext uri="{FF2B5EF4-FFF2-40B4-BE49-F238E27FC236}">
                  <a16:creationId xmlns:a16="http://schemas.microsoft.com/office/drawing/2014/main" id="{CD6D09B7-CD14-42BD-935C-12D515FC1DC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5944" b="79056" l="51471" r="63235">
                          <a14:foregroundMark x1="56967" y1="73646" x2="56967" y2="73646"/>
                        </a14:backgroundRemoval>
                      </a14:imgEffect>
                    </a14:imgLayer>
                  </a14:imgProps>
                </a:ext>
              </a:extLst>
            </a:blip>
            <a:srcRect l="50000" t="64305" r="35294" b="19305"/>
            <a:stretch/>
          </p:blipFill>
          <p:spPr>
            <a:xfrm>
              <a:off x="5673700" y="2030501"/>
              <a:ext cx="252778" cy="230549"/>
            </a:xfrm>
            <a:prstGeom prst="rect">
              <a:avLst/>
            </a:prstGeom>
          </p:spPr>
        </p:pic>
        <p:sp>
          <p:nvSpPr>
            <p:cNvPr id="69" name="TextBox 68">
              <a:extLst>
                <a:ext uri="{FF2B5EF4-FFF2-40B4-BE49-F238E27FC236}">
                  <a16:creationId xmlns:a16="http://schemas.microsoft.com/office/drawing/2014/main" id="{58BFFEC2-CDAF-4E25-8335-72152F879161}"/>
                </a:ext>
              </a:extLst>
            </p:cNvPr>
            <p:cNvSpPr txBox="1"/>
            <p:nvPr/>
          </p:nvSpPr>
          <p:spPr>
            <a:xfrm>
              <a:off x="5875914" y="2023231"/>
              <a:ext cx="1316644" cy="969496"/>
            </a:xfrm>
            <a:prstGeom prst="rect">
              <a:avLst/>
            </a:prstGeom>
            <a:noFill/>
          </p:spPr>
          <p:txBody>
            <a:bodyPr wrap="square" rtlCol="0">
              <a:spAutoFit/>
            </a:bodyPr>
            <a:lstStyle/>
            <a:p>
              <a:pPr>
                <a:spcAft>
                  <a:spcPts val="600"/>
                </a:spcAft>
              </a:pPr>
              <a:r>
                <a:rPr lang="en-US" sz="1050" b="1" dirty="0">
                  <a:latin typeface="+mj-lt"/>
                </a:rPr>
                <a:t>Technical Assistance</a:t>
              </a:r>
            </a:p>
            <a:p>
              <a:pPr>
                <a:spcAft>
                  <a:spcPts val="600"/>
                </a:spcAft>
              </a:pPr>
              <a:r>
                <a:rPr lang="en-US" sz="1050" b="1" dirty="0">
                  <a:solidFill>
                    <a:schemeClr val="tx1">
                      <a:lumMod val="50000"/>
                      <a:lumOff val="50000"/>
                    </a:schemeClr>
                  </a:solidFill>
                  <a:latin typeface="+mj-lt"/>
                </a:rPr>
                <a:t>Financial Assistance</a:t>
              </a:r>
            </a:p>
            <a:p>
              <a:pPr>
                <a:spcAft>
                  <a:spcPts val="600"/>
                </a:spcAft>
              </a:pPr>
              <a:r>
                <a:rPr lang="en-US" sz="1050" b="1" dirty="0">
                  <a:solidFill>
                    <a:schemeClr val="tx1">
                      <a:lumMod val="50000"/>
                      <a:lumOff val="50000"/>
                    </a:schemeClr>
                  </a:solidFill>
                  <a:latin typeface="+mj-lt"/>
                </a:rPr>
                <a:t>Equipment Rentals</a:t>
              </a:r>
            </a:p>
            <a:p>
              <a:pPr>
                <a:spcAft>
                  <a:spcPts val="600"/>
                </a:spcAft>
              </a:pPr>
              <a:r>
                <a:rPr lang="en-US" sz="1050" b="1" dirty="0">
                  <a:latin typeface="+mj-lt"/>
                </a:rPr>
                <a:t>Research</a:t>
              </a:r>
            </a:p>
          </p:txBody>
        </p:sp>
        <p:sp>
          <p:nvSpPr>
            <p:cNvPr id="70" name="TextBox 69">
              <a:extLst>
                <a:ext uri="{FF2B5EF4-FFF2-40B4-BE49-F238E27FC236}">
                  <a16:creationId xmlns:a16="http://schemas.microsoft.com/office/drawing/2014/main" id="{B845715B-FEDE-46CB-BAE2-94BC84FB0F2B}"/>
                </a:ext>
              </a:extLst>
            </p:cNvPr>
            <p:cNvSpPr txBox="1"/>
            <p:nvPr/>
          </p:nvSpPr>
          <p:spPr>
            <a:xfrm>
              <a:off x="5614725" y="1756393"/>
              <a:ext cx="1563362" cy="261610"/>
            </a:xfrm>
            <a:prstGeom prst="rect">
              <a:avLst/>
            </a:prstGeom>
            <a:noFill/>
          </p:spPr>
          <p:txBody>
            <a:bodyPr wrap="square" rtlCol="0">
              <a:spAutoFit/>
            </a:bodyPr>
            <a:lstStyle/>
            <a:p>
              <a:pPr algn="ctr"/>
              <a:r>
                <a:rPr lang="en-US" sz="1050" cap="all" dirty="0"/>
                <a:t>KEY Activities*</a:t>
              </a:r>
            </a:p>
          </p:txBody>
        </p:sp>
        <p:cxnSp>
          <p:nvCxnSpPr>
            <p:cNvPr id="71" name="Straight Connector 70">
              <a:extLst>
                <a:ext uri="{FF2B5EF4-FFF2-40B4-BE49-F238E27FC236}">
                  <a16:creationId xmlns:a16="http://schemas.microsoft.com/office/drawing/2014/main" id="{3090BF41-D737-4559-9115-17D26F4A6C71}"/>
                </a:ext>
              </a:extLst>
            </p:cNvPr>
            <p:cNvCxnSpPr>
              <a:cxnSpLocks/>
            </p:cNvCxnSpPr>
            <p:nvPr/>
          </p:nvCxnSpPr>
          <p:spPr>
            <a:xfrm>
              <a:off x="5676245" y="1997107"/>
              <a:ext cx="1509876"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pic>
        <p:nvPicPr>
          <p:cNvPr id="72" name="Picture 71" descr="Shape, arrow&#10;&#10;Description automatically generated">
            <a:extLst>
              <a:ext uri="{FF2B5EF4-FFF2-40B4-BE49-F238E27FC236}">
                <a16:creationId xmlns:a16="http://schemas.microsoft.com/office/drawing/2014/main" id="{03AEED4D-726B-4CD7-97DB-FB63C081982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5944" b="79056" l="51471" r="63235">
                        <a14:foregroundMark x1="56967" y1="73646" x2="56967" y2="73646"/>
                      </a14:backgroundRemoval>
                    </a14:imgEffect>
                  </a14:imgLayer>
                </a14:imgProps>
              </a:ext>
            </a:extLst>
          </a:blip>
          <a:srcRect l="50000" t="64305" r="35294" b="19305"/>
          <a:stretch/>
        </p:blipFill>
        <p:spPr>
          <a:xfrm>
            <a:off x="5718653" y="5912386"/>
            <a:ext cx="252778" cy="230549"/>
          </a:xfrm>
          <a:prstGeom prst="rect">
            <a:avLst/>
          </a:prstGeom>
        </p:spPr>
      </p:pic>
      <p:sp>
        <p:nvSpPr>
          <p:cNvPr id="73" name="Rectangle 72">
            <a:extLst>
              <a:ext uri="{FF2B5EF4-FFF2-40B4-BE49-F238E27FC236}">
                <a16:creationId xmlns:a16="http://schemas.microsoft.com/office/drawing/2014/main" id="{4CBFB7AA-AAB3-4CF2-9211-52B4FCD4F807}"/>
              </a:ext>
            </a:extLst>
          </p:cNvPr>
          <p:cNvSpPr/>
          <p:nvPr/>
        </p:nvSpPr>
        <p:spPr>
          <a:xfrm>
            <a:off x="5717450" y="7689931"/>
            <a:ext cx="1513931" cy="1884512"/>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
        <p:nvSpPr>
          <p:cNvPr id="74" name="TextBox 73">
            <a:extLst>
              <a:ext uri="{FF2B5EF4-FFF2-40B4-BE49-F238E27FC236}">
                <a16:creationId xmlns:a16="http://schemas.microsoft.com/office/drawing/2014/main" id="{BFBF2361-24EF-4F67-83F4-6FCE40976075}"/>
              </a:ext>
            </a:extLst>
          </p:cNvPr>
          <p:cNvSpPr txBox="1"/>
          <p:nvPr/>
        </p:nvSpPr>
        <p:spPr>
          <a:xfrm>
            <a:off x="5723651" y="8877947"/>
            <a:ext cx="1485938" cy="707886"/>
          </a:xfrm>
          <a:prstGeom prst="rect">
            <a:avLst/>
          </a:prstGeom>
          <a:noFill/>
        </p:spPr>
        <p:txBody>
          <a:bodyPr wrap="square" rtlCol="0">
            <a:spAutoFit/>
          </a:bodyPr>
          <a:lstStyle/>
          <a:p>
            <a:r>
              <a:rPr lang="en-US" sz="800" dirty="0"/>
              <a:t>* Activities vary from office to office.  Contact your local soil conservation district to learn more about the services they provide to farmers. </a:t>
            </a:r>
          </a:p>
        </p:txBody>
      </p:sp>
      <p:grpSp>
        <p:nvGrpSpPr>
          <p:cNvPr id="75" name="Group 74">
            <a:extLst>
              <a:ext uri="{FF2B5EF4-FFF2-40B4-BE49-F238E27FC236}">
                <a16:creationId xmlns:a16="http://schemas.microsoft.com/office/drawing/2014/main" id="{C7CF7D81-C90E-4A5B-9AA8-DD51D5F718F2}"/>
              </a:ext>
            </a:extLst>
          </p:cNvPr>
          <p:cNvGrpSpPr/>
          <p:nvPr/>
        </p:nvGrpSpPr>
        <p:grpSpPr>
          <a:xfrm>
            <a:off x="5659985" y="7650558"/>
            <a:ext cx="1577833" cy="1236334"/>
            <a:chOff x="5614725" y="1756393"/>
            <a:chExt cx="1577833" cy="1236334"/>
          </a:xfrm>
        </p:grpSpPr>
        <p:pic>
          <p:nvPicPr>
            <p:cNvPr id="76" name="Picture 75" descr="Shape, arrow&#10;&#10;Description automatically generated">
              <a:extLst>
                <a:ext uri="{FF2B5EF4-FFF2-40B4-BE49-F238E27FC236}">
                  <a16:creationId xmlns:a16="http://schemas.microsoft.com/office/drawing/2014/main" id="{3C8B4F3C-B3AE-4ECF-B9DD-BF7AE9DD3B8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5944" b="79056" l="51471" r="63235">
                          <a14:foregroundMark x1="56967" y1="73646" x2="56967" y2="73646"/>
                        </a14:backgroundRemoval>
                      </a14:imgEffect>
                    </a14:imgLayer>
                  </a14:imgProps>
                </a:ext>
              </a:extLst>
            </a:blip>
            <a:srcRect l="50000" t="64305" r="35294" b="19305"/>
            <a:stretch/>
          </p:blipFill>
          <p:spPr>
            <a:xfrm>
              <a:off x="5673700" y="2030501"/>
              <a:ext cx="252778" cy="230549"/>
            </a:xfrm>
            <a:prstGeom prst="rect">
              <a:avLst/>
            </a:prstGeom>
          </p:spPr>
        </p:pic>
        <p:sp>
          <p:nvSpPr>
            <p:cNvPr id="77" name="TextBox 76">
              <a:extLst>
                <a:ext uri="{FF2B5EF4-FFF2-40B4-BE49-F238E27FC236}">
                  <a16:creationId xmlns:a16="http://schemas.microsoft.com/office/drawing/2014/main" id="{7001BBAB-8DF1-496B-B96E-FB74FE174A46}"/>
                </a:ext>
              </a:extLst>
            </p:cNvPr>
            <p:cNvSpPr txBox="1"/>
            <p:nvPr/>
          </p:nvSpPr>
          <p:spPr>
            <a:xfrm>
              <a:off x="5875914" y="2023231"/>
              <a:ext cx="1316644" cy="969496"/>
            </a:xfrm>
            <a:prstGeom prst="rect">
              <a:avLst/>
            </a:prstGeom>
            <a:noFill/>
          </p:spPr>
          <p:txBody>
            <a:bodyPr wrap="square" rtlCol="0">
              <a:spAutoFit/>
            </a:bodyPr>
            <a:lstStyle/>
            <a:p>
              <a:pPr>
                <a:spcAft>
                  <a:spcPts val="600"/>
                </a:spcAft>
              </a:pPr>
              <a:r>
                <a:rPr lang="en-US" sz="1050" b="1" dirty="0">
                  <a:latin typeface="+mj-lt"/>
                </a:rPr>
                <a:t>Technical Assistance</a:t>
              </a:r>
            </a:p>
            <a:p>
              <a:pPr>
                <a:spcAft>
                  <a:spcPts val="600"/>
                </a:spcAft>
              </a:pPr>
              <a:r>
                <a:rPr lang="en-US" sz="1050" b="1" dirty="0">
                  <a:latin typeface="+mj-lt"/>
                </a:rPr>
                <a:t>Financial Assistance</a:t>
              </a:r>
            </a:p>
            <a:p>
              <a:pPr>
                <a:spcAft>
                  <a:spcPts val="600"/>
                </a:spcAft>
              </a:pPr>
              <a:r>
                <a:rPr lang="en-US" sz="1050" b="1" dirty="0">
                  <a:latin typeface="+mj-lt"/>
                </a:rPr>
                <a:t>Equipment Rentals</a:t>
              </a:r>
            </a:p>
            <a:p>
              <a:pPr>
                <a:spcAft>
                  <a:spcPts val="600"/>
                </a:spcAft>
              </a:pPr>
              <a:r>
                <a:rPr lang="en-US" sz="1050" b="1" dirty="0">
                  <a:latin typeface="+mj-lt"/>
                </a:rPr>
                <a:t>Research</a:t>
              </a:r>
            </a:p>
          </p:txBody>
        </p:sp>
        <p:sp>
          <p:nvSpPr>
            <p:cNvPr id="78" name="TextBox 77">
              <a:extLst>
                <a:ext uri="{FF2B5EF4-FFF2-40B4-BE49-F238E27FC236}">
                  <a16:creationId xmlns:a16="http://schemas.microsoft.com/office/drawing/2014/main" id="{1DACEC9B-C87C-4FFE-85E4-E6583D110F79}"/>
                </a:ext>
              </a:extLst>
            </p:cNvPr>
            <p:cNvSpPr txBox="1"/>
            <p:nvPr/>
          </p:nvSpPr>
          <p:spPr>
            <a:xfrm>
              <a:off x="5614725" y="1756393"/>
              <a:ext cx="1563362" cy="261610"/>
            </a:xfrm>
            <a:prstGeom prst="rect">
              <a:avLst/>
            </a:prstGeom>
            <a:noFill/>
          </p:spPr>
          <p:txBody>
            <a:bodyPr wrap="square" rtlCol="0">
              <a:spAutoFit/>
            </a:bodyPr>
            <a:lstStyle/>
            <a:p>
              <a:pPr algn="ctr"/>
              <a:r>
                <a:rPr lang="en-US" sz="1050" cap="all" dirty="0"/>
                <a:t>KEY Activities*</a:t>
              </a:r>
            </a:p>
          </p:txBody>
        </p:sp>
        <p:cxnSp>
          <p:nvCxnSpPr>
            <p:cNvPr id="79" name="Straight Connector 78">
              <a:extLst>
                <a:ext uri="{FF2B5EF4-FFF2-40B4-BE49-F238E27FC236}">
                  <a16:creationId xmlns:a16="http://schemas.microsoft.com/office/drawing/2014/main" id="{A764623B-BB32-4301-8FEF-0E7E7B706881}"/>
                </a:ext>
              </a:extLst>
            </p:cNvPr>
            <p:cNvCxnSpPr>
              <a:cxnSpLocks/>
            </p:cNvCxnSpPr>
            <p:nvPr/>
          </p:nvCxnSpPr>
          <p:spPr>
            <a:xfrm>
              <a:off x="5676245" y="1997107"/>
              <a:ext cx="1509876"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pic>
        <p:nvPicPr>
          <p:cNvPr id="80" name="Picture 79" descr="Shape, arrow&#10;&#10;Description automatically generated">
            <a:extLst>
              <a:ext uri="{FF2B5EF4-FFF2-40B4-BE49-F238E27FC236}">
                <a16:creationId xmlns:a16="http://schemas.microsoft.com/office/drawing/2014/main" id="{C01BDFB2-DF4C-4787-9586-D44C6A2D8C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5944" b="79056" l="51471" r="63235">
                        <a14:foregroundMark x1="56967" y1="73646" x2="56967" y2="73646"/>
                      </a14:backgroundRemoval>
                    </a14:imgEffect>
                  </a14:imgLayer>
                </a14:imgProps>
              </a:ext>
            </a:extLst>
          </a:blip>
          <a:srcRect l="50000" t="64305" r="35294" b="19305"/>
          <a:stretch/>
        </p:blipFill>
        <p:spPr>
          <a:xfrm>
            <a:off x="5725090" y="8632619"/>
            <a:ext cx="252778" cy="230549"/>
          </a:xfrm>
          <a:prstGeom prst="rect">
            <a:avLst/>
          </a:prstGeom>
        </p:spPr>
      </p:pic>
      <p:pic>
        <p:nvPicPr>
          <p:cNvPr id="81" name="Picture 80" descr="Shape, arrow&#10;&#10;Description automatically generated">
            <a:extLst>
              <a:ext uri="{FF2B5EF4-FFF2-40B4-BE49-F238E27FC236}">
                <a16:creationId xmlns:a16="http://schemas.microsoft.com/office/drawing/2014/main" id="{2489DF87-EB2D-4752-A42E-CEE0CDADAB2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5944" b="79056" l="51471" r="63235">
                        <a14:foregroundMark x1="56967" y1="73646" x2="56967" y2="73646"/>
                      </a14:backgroundRemoval>
                    </a14:imgEffect>
                  </a14:imgLayer>
                </a14:imgProps>
              </a:ext>
            </a:extLst>
          </a:blip>
          <a:srcRect l="50000" t="64305" r="35294" b="19305"/>
          <a:stretch/>
        </p:blipFill>
        <p:spPr>
          <a:xfrm>
            <a:off x="5729064" y="8394322"/>
            <a:ext cx="252778" cy="230549"/>
          </a:xfrm>
          <a:prstGeom prst="rect">
            <a:avLst/>
          </a:prstGeom>
        </p:spPr>
      </p:pic>
      <p:pic>
        <p:nvPicPr>
          <p:cNvPr id="82" name="Picture 81" descr="Shape, arrow&#10;&#10;Description automatically generated">
            <a:extLst>
              <a:ext uri="{FF2B5EF4-FFF2-40B4-BE49-F238E27FC236}">
                <a16:creationId xmlns:a16="http://schemas.microsoft.com/office/drawing/2014/main" id="{486C65CD-C812-473A-A9FA-85850D9B1ED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5944" b="79056" l="51471" r="63235">
                        <a14:foregroundMark x1="56967" y1="73646" x2="56967" y2="73646"/>
                      </a14:backgroundRemoval>
                    </a14:imgEffect>
                  </a14:imgLayer>
                </a14:imgProps>
              </a:ext>
            </a:extLst>
          </a:blip>
          <a:srcRect l="50000" t="64305" r="35294" b="19305"/>
          <a:stretch/>
        </p:blipFill>
        <p:spPr>
          <a:xfrm>
            <a:off x="5724781" y="8166478"/>
            <a:ext cx="252778" cy="230549"/>
          </a:xfrm>
          <a:prstGeom prst="rect">
            <a:avLst/>
          </a:prstGeom>
        </p:spPr>
      </p:pic>
      <p:sp>
        <p:nvSpPr>
          <p:cNvPr id="83" name="TextBox 82">
            <a:extLst>
              <a:ext uri="{FF2B5EF4-FFF2-40B4-BE49-F238E27FC236}">
                <a16:creationId xmlns:a16="http://schemas.microsoft.com/office/drawing/2014/main" id="{EAFD64A7-E796-4B90-92F5-C4314E4A7FCF}"/>
              </a:ext>
            </a:extLst>
          </p:cNvPr>
          <p:cNvSpPr txBox="1"/>
          <p:nvPr/>
        </p:nvSpPr>
        <p:spPr>
          <a:xfrm>
            <a:off x="1772263" y="9073190"/>
            <a:ext cx="3902958" cy="553998"/>
          </a:xfrm>
          <a:prstGeom prst="rect">
            <a:avLst/>
          </a:prstGeom>
          <a:noFill/>
        </p:spPr>
        <p:txBody>
          <a:bodyPr wrap="square" rtlCol="0">
            <a:spAutoFit/>
          </a:bodyPr>
          <a:lstStyle/>
          <a:p>
            <a:r>
              <a:rPr lang="en-US" sz="1000" b="1" dirty="0"/>
              <a:t>FIND YOUR LOCAL CONSERVATION DISTRICT</a:t>
            </a:r>
          </a:p>
          <a:p>
            <a:r>
              <a:rPr lang="en-US" sz="1000" dirty="0"/>
              <a:t>https://www.nacdnet.org/general-resources/conservation-district-directory/</a:t>
            </a:r>
          </a:p>
        </p:txBody>
      </p:sp>
      <p:cxnSp>
        <p:nvCxnSpPr>
          <p:cNvPr id="84" name="Straight Connector 83">
            <a:extLst>
              <a:ext uri="{FF2B5EF4-FFF2-40B4-BE49-F238E27FC236}">
                <a16:creationId xmlns:a16="http://schemas.microsoft.com/office/drawing/2014/main" id="{2AE37813-9DE7-4BC5-84D8-22863D80B791}"/>
              </a:ext>
            </a:extLst>
          </p:cNvPr>
          <p:cNvCxnSpPr/>
          <p:nvPr/>
        </p:nvCxnSpPr>
        <p:spPr>
          <a:xfrm>
            <a:off x="307814" y="2442321"/>
            <a:ext cx="15525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7" name="Picture 86">
            <a:extLst>
              <a:ext uri="{FF2B5EF4-FFF2-40B4-BE49-F238E27FC236}">
                <a16:creationId xmlns:a16="http://schemas.microsoft.com/office/drawing/2014/main" id="{17D09102-C278-4879-9751-23F2D4433D3C}"/>
              </a:ext>
            </a:extLst>
          </p:cNvPr>
          <p:cNvPicPr>
            <a:picLocks noChangeAspect="1"/>
          </p:cNvPicPr>
          <p:nvPr/>
        </p:nvPicPr>
        <p:blipFill>
          <a:blip r:embed="rId4"/>
          <a:stretch>
            <a:fillRect/>
          </a:stretch>
        </p:blipFill>
        <p:spPr>
          <a:xfrm>
            <a:off x="477923" y="762944"/>
            <a:ext cx="6857999" cy="731465"/>
          </a:xfrm>
          <a:prstGeom prst="rect">
            <a:avLst/>
          </a:prstGeom>
        </p:spPr>
      </p:pic>
      <p:sp>
        <p:nvSpPr>
          <p:cNvPr id="89" name="TextBox 88">
            <a:extLst>
              <a:ext uri="{FF2B5EF4-FFF2-40B4-BE49-F238E27FC236}">
                <a16:creationId xmlns:a16="http://schemas.microsoft.com/office/drawing/2014/main" id="{F6547B9D-8737-46FE-94E2-E4E1545BE1A3}"/>
              </a:ext>
            </a:extLst>
          </p:cNvPr>
          <p:cNvSpPr txBox="1"/>
          <p:nvPr/>
        </p:nvSpPr>
        <p:spPr>
          <a:xfrm>
            <a:off x="550358" y="840330"/>
            <a:ext cx="6713127" cy="600164"/>
          </a:xfrm>
          <a:prstGeom prst="rect">
            <a:avLst/>
          </a:prstGeom>
          <a:noFill/>
        </p:spPr>
        <p:txBody>
          <a:bodyPr wrap="square">
            <a:spAutoFit/>
          </a:bodyPr>
          <a:lstStyle/>
          <a:p>
            <a:r>
              <a:rPr lang="en-US" sz="1100" dirty="0">
                <a:solidFill>
                  <a:srgbClr val="273777"/>
                </a:solidFill>
                <a:latin typeface="Interstate Light" panose="02000506030000020004" pitchFamily="2" charset="77"/>
              </a:rPr>
              <a:t>NRCS, Cooperative Extension, and Soil Conservation Districts have offices in most U.S. counties.  Staff at these agencies support farmers implement a variety of best management practices. The following information broadly summarizes each agency, its focus, and the activities/programs they employ to help farmers.   </a:t>
            </a:r>
          </a:p>
        </p:txBody>
      </p:sp>
    </p:spTree>
    <p:extLst>
      <p:ext uri="{BB962C8B-B14F-4D97-AF65-F5344CB8AC3E}">
        <p14:creationId xmlns:p14="http://schemas.microsoft.com/office/powerpoint/2010/main" val="421114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DC02281F-F52C-4BE1-B5AD-1056B550E752}"/>
              </a:ext>
            </a:extLst>
          </p:cNvPr>
          <p:cNvGraphicFramePr>
            <a:graphicFrameLocks noGrp="1"/>
          </p:cNvGraphicFramePr>
          <p:nvPr>
            <p:extLst>
              <p:ext uri="{D42A27DB-BD31-4B8C-83A1-F6EECF244321}">
                <p14:modId xmlns:p14="http://schemas.microsoft.com/office/powerpoint/2010/main" val="704049252"/>
              </p:ext>
            </p:extLst>
          </p:nvPr>
        </p:nvGraphicFramePr>
        <p:xfrm>
          <a:off x="339821" y="2611934"/>
          <a:ext cx="7203636" cy="7106180"/>
        </p:xfrm>
        <a:graphic>
          <a:graphicData uri="http://schemas.openxmlformats.org/drawingml/2006/table">
            <a:tbl>
              <a:tblPr firstRow="1" bandRow="1">
                <a:tableStyleId>{93296810-A885-4BE3-A3E7-6D5BEEA58F35}</a:tableStyleId>
              </a:tblPr>
              <a:tblGrid>
                <a:gridCol w="431431">
                  <a:extLst>
                    <a:ext uri="{9D8B030D-6E8A-4147-A177-3AD203B41FA5}">
                      <a16:colId xmlns:a16="http://schemas.microsoft.com/office/drawing/2014/main" val="327349956"/>
                    </a:ext>
                  </a:extLst>
                </a:gridCol>
                <a:gridCol w="3630568">
                  <a:extLst>
                    <a:ext uri="{9D8B030D-6E8A-4147-A177-3AD203B41FA5}">
                      <a16:colId xmlns:a16="http://schemas.microsoft.com/office/drawing/2014/main" val="3470870144"/>
                    </a:ext>
                  </a:extLst>
                </a:gridCol>
                <a:gridCol w="208280">
                  <a:extLst>
                    <a:ext uri="{9D8B030D-6E8A-4147-A177-3AD203B41FA5}">
                      <a16:colId xmlns:a16="http://schemas.microsoft.com/office/drawing/2014/main" val="139095825"/>
                    </a:ext>
                  </a:extLst>
                </a:gridCol>
                <a:gridCol w="2933357">
                  <a:extLst>
                    <a:ext uri="{9D8B030D-6E8A-4147-A177-3AD203B41FA5}">
                      <a16:colId xmlns:a16="http://schemas.microsoft.com/office/drawing/2014/main" val="573837823"/>
                    </a:ext>
                  </a:extLst>
                </a:gridCol>
              </a:tblGrid>
              <a:tr h="2293945">
                <a:tc>
                  <a:txBody>
                    <a:bodyPr/>
                    <a:lstStyle/>
                    <a:p>
                      <a:pPr marL="0" marR="0" lvl="0" indent="0" algn="r" defTabSz="77724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rPr>
                        <a:t>SOIL HEALTH AND PROTECTION</a:t>
                      </a:r>
                    </a:p>
                  </a:txBody>
                  <a:tcPr vert="vert270">
                    <a:lnL w="38100" cap="flat" cmpd="sng" algn="ctr">
                      <a:solidFill>
                        <a:srgbClr val="1C9848"/>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50" b="1" kern="1200" dirty="0">
                          <a:solidFill>
                            <a:schemeClr val="tx1"/>
                          </a:solidFill>
                        </a:rPr>
                        <a:t>Protect soils from erosion and gulley formation</a:t>
                      </a:r>
                      <a:r>
                        <a:rPr lang="en-US" sz="1050" kern="1200" dirty="0">
                          <a:solidFill>
                            <a:schemeClr val="tx1"/>
                          </a:solidFill>
                        </a:rPr>
                        <a:t> </a:t>
                      </a:r>
                      <a:endParaRPr lang="en-US" sz="1050" b="1" kern="1200" dirty="0">
                        <a:solidFill>
                          <a:schemeClr val="tx1"/>
                        </a:solidFill>
                      </a:endParaRPr>
                    </a:p>
                    <a:p>
                      <a:pPr marL="18288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Residue management &amp; reduced tillage</a:t>
                      </a:r>
                    </a:p>
                    <a:p>
                      <a:pPr marL="18288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Cover crops and year-round living roots</a:t>
                      </a:r>
                      <a:r>
                        <a:rPr lang="en-US" sz="1000" kern="1200" dirty="0">
                          <a:solidFill>
                            <a:schemeClr val="tx1"/>
                          </a:solidFill>
                        </a:rPr>
                        <a:t>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Rock and grass-lined water-ways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Permanent vegetation in areas of concentrated flow</a:t>
                      </a:r>
                    </a:p>
                    <a:p>
                      <a:r>
                        <a:rPr lang="en-US" sz="1050" b="1" kern="1200" dirty="0">
                          <a:solidFill>
                            <a:schemeClr val="tx1"/>
                          </a:solidFill>
                        </a:rPr>
                        <a:t>Increase soil organic matter</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Residue management and reduced tillage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Cover crops and year-round living roots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Perennial crops and diverse crop rotation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Compost and manure additions</a:t>
                      </a:r>
                    </a:p>
                    <a:p>
                      <a:r>
                        <a:rPr lang="en-US" sz="1050" b="1" kern="1200" dirty="0">
                          <a:solidFill>
                            <a:schemeClr val="tx1"/>
                          </a:solidFill>
                        </a:rPr>
                        <a:t>Limit or correct soil compaction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Avoid equipment traffic on wet soils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Run trucks and equipment in traffic lanes where feasible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Deep rooting cover crops and perennials (e.g. alfalfa)</a:t>
                      </a:r>
                      <a:endParaRPr lang="en-US" sz="1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05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430" lvl="2">
                        <a:tabLst>
                          <a:tab pos="220663" algn="l"/>
                        </a:tabLst>
                      </a:pPr>
                      <a:r>
                        <a:rPr lang="en-US" sz="1000" b="0" kern="1200" dirty="0">
                          <a:solidFill>
                            <a:schemeClr val="tx1"/>
                          </a:solidFill>
                          <a:latin typeface="+mn-lt"/>
                          <a:ea typeface="+mn-ea"/>
                          <a:cs typeface="+mn-cs"/>
                        </a:rPr>
                        <a:t>Soil health systems improve agricultural productivity and build resiliency. Healthy soils infiltrate and retain more moisture, enabling them to effectively absorb extreme rainfall as well as support crops during droughts. Learn more at: </a:t>
                      </a:r>
                    </a:p>
                    <a:p>
                      <a:pPr marL="11430" lvl="2">
                        <a:tabLst>
                          <a:tab pos="220663" algn="l"/>
                        </a:tabLst>
                      </a:pPr>
                      <a:endParaRPr lang="en-US" sz="1000" b="0" kern="1200" dirty="0">
                        <a:solidFill>
                          <a:schemeClr val="tx1"/>
                        </a:solidFill>
                        <a:latin typeface="+mn-lt"/>
                        <a:ea typeface="+mn-ea"/>
                        <a:cs typeface="+mn-cs"/>
                      </a:endParaRPr>
                    </a:p>
                    <a:p>
                      <a:pPr marL="182880" lvl="2" indent="-171450">
                        <a:buFont typeface="Arial" panose="020B0604020202020204" pitchFamily="34" charset="0"/>
                        <a:buChar char="•"/>
                        <a:tabLst>
                          <a:tab pos="220663" algn="l"/>
                        </a:tabLst>
                      </a:pPr>
                      <a:r>
                        <a:rPr lang="en-US" sz="1000" b="0" kern="1200" dirty="0">
                          <a:solidFill>
                            <a:schemeClr val="tx1"/>
                          </a:solidFill>
                          <a:latin typeface="+mn-lt"/>
                          <a:ea typeface="+mn-ea"/>
                          <a:cs typeface="+mn-cs"/>
                        </a:rPr>
                        <a:t>NMPF FARM Environmental Stewardship: </a:t>
                      </a:r>
                      <a:r>
                        <a:rPr lang="en-US" sz="1000" b="0" u="sng" kern="1200" dirty="0">
                          <a:solidFill>
                            <a:schemeClr val="tx1"/>
                          </a:solidFill>
                          <a:latin typeface="+mn-lt"/>
                          <a:ea typeface="+mn-ea"/>
                          <a:cs typeface="+mn-cs"/>
                        </a:rPr>
                        <a:t>https://bit.ly/3gckFz9 </a:t>
                      </a:r>
                    </a:p>
                    <a:p>
                      <a:pPr marL="182880" lvl="2" indent="-171450">
                        <a:buFont typeface="Arial" panose="020B0604020202020204" pitchFamily="34" charset="0"/>
                        <a:buChar char="•"/>
                        <a:tabLst>
                          <a:tab pos="220663" algn="l"/>
                        </a:tabLst>
                      </a:pPr>
                      <a:r>
                        <a:rPr lang="en-US" sz="1000" b="0" kern="1200" dirty="0">
                          <a:solidFill>
                            <a:schemeClr val="tx1"/>
                          </a:solidFill>
                          <a:latin typeface="+mn-lt"/>
                          <a:ea typeface="+mn-ea"/>
                          <a:cs typeface="+mn-cs"/>
                        </a:rPr>
                        <a:t>Field to Market: </a:t>
                      </a:r>
                      <a:r>
                        <a:rPr lang="en-US" sz="1000" b="0" u="sng" kern="1200" dirty="0">
                          <a:solidFill>
                            <a:schemeClr val="tx1"/>
                          </a:solidFill>
                          <a:latin typeface="+mn-lt"/>
                          <a:ea typeface="+mn-ea"/>
                          <a:cs typeface="+mn-cs"/>
                        </a:rPr>
                        <a:t>https://bit.ly/2RMkMbs</a:t>
                      </a:r>
                    </a:p>
                    <a:p>
                      <a:pPr marL="182880" lvl="2" indent="-171450">
                        <a:buFont typeface="Arial" panose="020B0604020202020204" pitchFamily="34" charset="0"/>
                        <a:buChar char="•"/>
                        <a:tabLst>
                          <a:tab pos="220663" algn="l"/>
                        </a:tabLst>
                      </a:pPr>
                      <a:r>
                        <a:rPr lang="en-US" sz="1000" b="0" kern="1200" dirty="0">
                          <a:solidFill>
                            <a:schemeClr val="tx1"/>
                          </a:solidFill>
                          <a:latin typeface="+mn-lt"/>
                          <a:ea typeface="+mn-ea"/>
                          <a:cs typeface="+mn-cs"/>
                        </a:rPr>
                        <a:t>Soil Health Institute: </a:t>
                      </a:r>
                      <a:r>
                        <a:rPr lang="en-US" sz="1000" b="0" u="sng" kern="1200" dirty="0">
                          <a:solidFill>
                            <a:schemeClr val="tx1"/>
                          </a:solidFill>
                          <a:latin typeface="+mn-lt"/>
                          <a:ea typeface="+mn-ea"/>
                          <a:cs typeface="+mn-cs"/>
                        </a:rPr>
                        <a:t>https://bit.ly/2TnFEX2</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50" dirty="0">
                        <a:solidFill>
                          <a:schemeClr val="tx1"/>
                        </a:solidFill>
                      </a:endParaRPr>
                    </a:p>
                  </a:txBody>
                  <a:tcPr marL="18288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EF0E4"/>
                    </a:solidFill>
                  </a:tcPr>
                </a:tc>
                <a:extLst>
                  <a:ext uri="{0D108BD9-81ED-4DB2-BD59-A6C34878D82A}">
                    <a16:rowId xmlns:a16="http://schemas.microsoft.com/office/drawing/2014/main" val="2096022248"/>
                  </a:ext>
                </a:extLst>
              </a:tr>
              <a:tr h="186626">
                <a:tc>
                  <a:txBody>
                    <a:bodyPr/>
                    <a:lstStyle/>
                    <a:p>
                      <a:pPr algn="r"/>
                      <a:endParaRPr lang="en-US" sz="600" dirty="0">
                        <a:solidFill>
                          <a:schemeClr val="tx1"/>
                        </a:solidFill>
                      </a:endParaRPr>
                    </a:p>
                  </a:txBody>
                  <a:tcPr vert="vert27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6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6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6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8149934"/>
                  </a:ext>
                </a:extLst>
              </a:tr>
              <a:tr h="1345263">
                <a:tc>
                  <a:txBody>
                    <a:bodyPr/>
                    <a:lstStyle/>
                    <a:p>
                      <a:pPr marL="0" marR="0" lvl="0" indent="0" algn="r" defTabSz="77724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rPr>
                        <a:t>IRRIGATION WATER USE EFFICIENCY</a:t>
                      </a:r>
                    </a:p>
                    <a:p>
                      <a:pPr algn="r"/>
                      <a:endParaRPr lang="en-US" sz="1050" dirty="0">
                        <a:solidFill>
                          <a:schemeClr val="tx1"/>
                        </a:solidFill>
                      </a:endParaRPr>
                    </a:p>
                  </a:txBody>
                  <a:tcPr vert="vert270">
                    <a:lnL w="38100" cap="flat" cmpd="sng" algn="ctr">
                      <a:solidFill>
                        <a:srgbClr val="1C984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50" b="1" kern="1200" dirty="0">
                          <a:solidFill>
                            <a:schemeClr val="tx1"/>
                          </a:solidFill>
                        </a:rPr>
                        <a:t>Minimize water use and maximize water use efficiency</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Soil moisture sensor data guides irrigation decisions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Efficient drop nozzles, overhead or drip irrigation in use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Distribution uniformity is tested regularly to evaluate irrigation systems for malfunctions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Drippers sized based on soil type and crop rooting depth</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Tailwater recovery system in use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rPr>
                        <a:t>Drought-resistant crop varieties are planted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050" b="0" kern="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50" i="0" kern="1200" dirty="0">
                          <a:solidFill>
                            <a:srgbClr val="646464"/>
                          </a:solidFill>
                          <a:effectLst/>
                          <a:latin typeface="+mn-lt"/>
                          <a:ea typeface="+mn-ea"/>
                          <a:cs typeface="+mn-cs"/>
                        </a:rPr>
                        <a:t>NRCS Irrigation Water: </a:t>
                      </a:r>
                      <a:r>
                        <a:rPr lang="en-US" sz="1050" i="0" u="sng" kern="1200" dirty="0">
                          <a:solidFill>
                            <a:schemeClr val="tx1">
                              <a:lumMod val="65000"/>
                              <a:lumOff val="35000"/>
                            </a:schemeClr>
                          </a:solidFill>
                          <a:effectLst/>
                          <a:latin typeface="+mn-lt"/>
                          <a:ea typeface="+mn-ea"/>
                          <a:cs typeface="+mn-cs"/>
                        </a:rPr>
                        <a:t>https://bit.ly/3LFL8Tg</a:t>
                      </a:r>
                      <a:endParaRPr lang="en-US" sz="1050" u="sng" kern="1200" dirty="0">
                        <a:solidFill>
                          <a:schemeClr val="tx1">
                            <a:lumMod val="65000"/>
                            <a:lumOff val="35000"/>
                          </a:schemeClr>
                        </a:solidFill>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50" b="0" kern="1200" dirty="0">
                        <a:solidFill>
                          <a:schemeClr val="tx1"/>
                        </a:solidFill>
                      </a:endParaRPr>
                    </a:p>
                  </a:txBody>
                  <a:tcPr marL="18288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F0E4"/>
                    </a:solidFill>
                  </a:tcPr>
                </a:tc>
                <a:extLst>
                  <a:ext uri="{0D108BD9-81ED-4DB2-BD59-A6C34878D82A}">
                    <a16:rowId xmlns:a16="http://schemas.microsoft.com/office/drawing/2014/main" val="993669992"/>
                  </a:ext>
                </a:extLst>
              </a:tr>
              <a:tr h="186626">
                <a:tc>
                  <a:txBody>
                    <a:bodyPr/>
                    <a:lstStyle/>
                    <a:p>
                      <a:pPr algn="r"/>
                      <a:endParaRPr lang="en-US" sz="600" dirty="0">
                        <a:solidFill>
                          <a:schemeClr val="tx1"/>
                        </a:solidFill>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7119590"/>
                  </a:ext>
                </a:extLst>
              </a:tr>
              <a:tr h="3009345">
                <a:tc>
                  <a:txBody>
                    <a:bodyPr/>
                    <a:lstStyle/>
                    <a:p>
                      <a:pPr marL="0" marR="0" lvl="0" indent="0" algn="r" defTabSz="777240"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dirty="0">
                          <a:ln>
                            <a:noFill/>
                          </a:ln>
                          <a:solidFill>
                            <a:schemeClr val="tx1"/>
                          </a:solidFill>
                          <a:effectLst/>
                          <a:uLnTx/>
                          <a:uFillTx/>
                        </a:rPr>
                        <a:t>NUTRIENT MANAGEMENT</a:t>
                      </a:r>
                      <a:endParaRPr kumimoji="0" lang="en-US" sz="1050" b="1" i="0" u="none" strike="noStrike" kern="1200" cap="none" spc="0" normalizeH="0" baseline="0" noProof="0" dirty="0">
                        <a:ln>
                          <a:noFill/>
                        </a:ln>
                        <a:solidFill>
                          <a:schemeClr val="tx1"/>
                        </a:solidFill>
                        <a:effectLst/>
                        <a:uLnTx/>
                        <a:uFillTx/>
                        <a:latin typeface="+mn-lt"/>
                        <a:ea typeface="+mn-ea"/>
                        <a:cs typeface="+mn-cs"/>
                      </a:endParaRPr>
                    </a:p>
                  </a:txBody>
                  <a:tcPr vert="vert270">
                    <a:lnL w="38100" cap="flat" cmpd="sng" algn="ctr">
                      <a:solidFill>
                        <a:srgbClr val="1C9848"/>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latin typeface="+mn-lt"/>
                          <a:ea typeface="+mn-ea"/>
                          <a:cs typeface="+mn-cs"/>
                        </a:rPr>
                        <a:t>Reduce the potential for nutrient loss via run-off, leaching, and volatilization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latin typeface="+mn-lt"/>
                          <a:ea typeface="+mn-ea"/>
                          <a:cs typeface="+mn-cs"/>
                        </a:rPr>
                        <a:t>Written nutrient management plan (NMP) prepared by an approved individual, certified planner, or CCA is followed</a:t>
                      </a:r>
                    </a:p>
                    <a:p>
                      <a:pPr marL="0" marR="0" lvl="0" indent="0" algn="ctr"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300" b="1" kern="1200" dirty="0">
                        <a:solidFill>
                          <a:schemeClr val="tx1"/>
                        </a:solidFill>
                        <a:latin typeface="+mn-lt"/>
                        <a:ea typeface="+mn-ea"/>
                        <a:cs typeface="+mn-cs"/>
                      </a:endParaRPr>
                    </a:p>
                    <a:p>
                      <a:pPr marL="0" marR="0" lvl="0" indent="0" algn="ctr"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1" kern="1200" dirty="0">
                          <a:solidFill>
                            <a:schemeClr val="tx1"/>
                          </a:solidFill>
                          <a:latin typeface="+mn-lt"/>
                          <a:ea typeface="+mn-ea"/>
                          <a:cs typeface="+mn-cs"/>
                        </a:rPr>
                        <a:t>OR, if you don’t have a nutrient management plan,</a:t>
                      </a:r>
                      <a:endParaRPr lang="en-US" sz="900" b="1" kern="1200" dirty="0">
                        <a:solidFill>
                          <a:schemeClr val="tx1"/>
                        </a:solidFill>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300" b="1" kern="1200" dirty="0">
                        <a:solidFill>
                          <a:schemeClr val="tx1"/>
                        </a:solidFill>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latin typeface="+mn-lt"/>
                          <a:ea typeface="+mn-ea"/>
                          <a:cs typeface="+mn-cs"/>
                        </a:rPr>
                        <a:t>Manure and fertilizer application rates match crop needs (e.g. manure and fertilizer applied at rates informed by soil tests and realistic yield goals)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latin typeface="+mn-lt"/>
                          <a:ea typeface="+mn-ea"/>
                          <a:cs typeface="+mn-cs"/>
                        </a:rPr>
                        <a:t>Manure and fertilizer application is timed to match crop seasonal demands (i.e., nutrients applied during the growing season, on cover crop or over-wintering small grains, and side-dressed or split application as appropriate)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latin typeface="+mn-lt"/>
                          <a:ea typeface="+mn-ea"/>
                          <a:cs typeface="+mn-cs"/>
                        </a:rPr>
                        <a:t>Manure and fertilizer are placed in the root zone, where crops can successfully access the nutrients (i.e., subsurface application or incorporation within 24 - 72 hours after  surface application)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00" b="0" kern="1200" dirty="0">
                          <a:solidFill>
                            <a:schemeClr val="tx1"/>
                          </a:solidFill>
                          <a:latin typeface="+mn-lt"/>
                          <a:ea typeface="+mn-ea"/>
                          <a:cs typeface="+mn-cs"/>
                        </a:rPr>
                        <a:t>Application is consistent with local requirements (i.e., follow minimum legal setback/buffer for wells and waterways, and avoid manure application on saturated or frozen soil)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65860" marR="0" lvl="3"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50" b="0" kern="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430" lvl="2">
                        <a:tabLst>
                          <a:tab pos="220663" algn="l"/>
                        </a:tabLst>
                      </a:pPr>
                      <a:r>
                        <a:rPr lang="en-US" sz="1000" kern="1200" dirty="0">
                          <a:solidFill>
                            <a:schemeClr val="dk1"/>
                          </a:solidFill>
                          <a:latin typeface="+mn-lt"/>
                          <a:ea typeface="+mn-ea"/>
                          <a:cs typeface="+mn-cs"/>
                        </a:rPr>
                        <a:t>Nutrient management that follows the 4Rs principles (Right Rate, Right Time, Right Place, Right Source) supports cropping systems that provide economic, social, and environmental benefits. Learn more here:</a:t>
                      </a:r>
                      <a:br>
                        <a:rPr lang="en-US" sz="1000" b="0" i="0" dirty="0">
                          <a:solidFill>
                            <a:srgbClr val="666666"/>
                          </a:solidFill>
                          <a:effectLst/>
                          <a:latin typeface="Nunito Sans" pitchFamily="2" charset="0"/>
                        </a:rPr>
                      </a:br>
                      <a:endParaRPr lang="en-US" sz="1000" kern="1200" dirty="0">
                        <a:solidFill>
                          <a:schemeClr val="tx1">
                            <a:lumMod val="65000"/>
                            <a:lumOff val="35000"/>
                          </a:schemeClr>
                        </a:solidFill>
                        <a:latin typeface="+mn-lt"/>
                        <a:ea typeface="+mn-ea"/>
                        <a:cs typeface="+mn-cs"/>
                      </a:endParaRPr>
                    </a:p>
                    <a:p>
                      <a:pPr marL="182880" lvl="2" indent="-171450">
                        <a:buFont typeface="Arial" panose="020B0604020202020204" pitchFamily="34" charset="0"/>
                        <a:buChar char="•"/>
                        <a:tabLst>
                          <a:tab pos="220663" algn="l"/>
                        </a:tabLst>
                      </a:pPr>
                      <a:r>
                        <a:rPr lang="en-US" sz="1000" kern="1200" dirty="0">
                          <a:solidFill>
                            <a:schemeClr val="tx1">
                              <a:lumMod val="65000"/>
                              <a:lumOff val="35000"/>
                            </a:schemeClr>
                          </a:solidFill>
                          <a:latin typeface="+mn-lt"/>
                          <a:ea typeface="+mn-ea"/>
                          <a:cs typeface="+mn-cs"/>
                        </a:rPr>
                        <a:t>4R Nutrient Stewardship</a:t>
                      </a:r>
                      <a:br>
                        <a:rPr lang="en-US" sz="1000" kern="1200" dirty="0">
                          <a:solidFill>
                            <a:schemeClr val="tx1">
                              <a:lumMod val="65000"/>
                              <a:lumOff val="35000"/>
                            </a:schemeClr>
                          </a:solidFill>
                          <a:latin typeface="+mn-lt"/>
                          <a:ea typeface="+mn-ea"/>
                          <a:cs typeface="+mn-cs"/>
                        </a:rPr>
                      </a:br>
                      <a:r>
                        <a:rPr lang="en-US" sz="1000" kern="1200" dirty="0">
                          <a:solidFill>
                            <a:schemeClr val="tx1">
                              <a:lumMod val="65000"/>
                              <a:lumOff val="35000"/>
                            </a:schemeClr>
                          </a:solidFill>
                          <a:latin typeface="+mn-lt"/>
                          <a:ea typeface="+mn-ea"/>
                          <a:cs typeface="+mn-cs"/>
                          <a:hlinkClick r:id="rId3">
                            <a:extLst>
                              <a:ext uri="{A12FA001-AC4F-418D-AE19-62706E023703}">
                                <ahyp:hlinkClr xmlns:ahyp="http://schemas.microsoft.com/office/drawing/2018/hyperlinkcolor" val="tx"/>
                              </a:ext>
                            </a:extLst>
                          </a:hlinkClick>
                        </a:rPr>
                        <a:t>https://nutrientstewardship.org/</a:t>
                      </a:r>
                      <a:endParaRPr lang="en-US" sz="1000" kern="1200" dirty="0">
                        <a:solidFill>
                          <a:schemeClr val="tx1">
                            <a:lumMod val="65000"/>
                            <a:lumOff val="35000"/>
                          </a:schemeClr>
                        </a:solidFill>
                        <a:latin typeface="+mn-lt"/>
                        <a:ea typeface="+mn-ea"/>
                        <a:cs typeface="+mn-cs"/>
                      </a:endParaRPr>
                    </a:p>
                    <a:p>
                      <a:pPr marL="182880" lvl="2" indent="-171450">
                        <a:buFont typeface="Arial" panose="020B0604020202020204" pitchFamily="34" charset="0"/>
                        <a:buChar char="•"/>
                        <a:tabLst>
                          <a:tab pos="220663" algn="l"/>
                        </a:tabLst>
                      </a:pPr>
                      <a:r>
                        <a:rPr lang="en-US" sz="1000" kern="1200" dirty="0">
                          <a:solidFill>
                            <a:schemeClr val="tx1">
                              <a:lumMod val="65000"/>
                              <a:lumOff val="35000"/>
                            </a:schemeClr>
                          </a:solidFill>
                          <a:latin typeface="+mn-lt"/>
                          <a:ea typeface="+mn-ea"/>
                          <a:cs typeface="+mn-cs"/>
                        </a:rPr>
                        <a:t>NMPF FARM Environmental Stewardship: </a:t>
                      </a:r>
                      <a:r>
                        <a:rPr lang="en-US" sz="1000" u="sng" kern="1200" dirty="0">
                          <a:solidFill>
                            <a:schemeClr val="tx1">
                              <a:lumMod val="65000"/>
                              <a:lumOff val="35000"/>
                            </a:schemeClr>
                          </a:solidFill>
                          <a:latin typeface="+mn-lt"/>
                          <a:ea typeface="+mn-ea"/>
                          <a:cs typeface="+mn-cs"/>
                        </a:rPr>
                        <a:t>https://bit.ly/3gckFz9 </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50" b="0" kern="1200" dirty="0">
                        <a:solidFill>
                          <a:schemeClr val="tx1"/>
                        </a:solidFill>
                      </a:endParaRPr>
                    </a:p>
                  </a:txBody>
                  <a:tcPr marL="18288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F0E4"/>
                    </a:solidFill>
                  </a:tcPr>
                </a:tc>
                <a:extLst>
                  <a:ext uri="{0D108BD9-81ED-4DB2-BD59-A6C34878D82A}">
                    <a16:rowId xmlns:a16="http://schemas.microsoft.com/office/drawing/2014/main" val="1836841332"/>
                  </a:ext>
                </a:extLst>
              </a:tr>
            </a:tbl>
          </a:graphicData>
        </a:graphic>
      </p:graphicFrame>
      <p:pic>
        <p:nvPicPr>
          <p:cNvPr id="48" name="Picture 47">
            <a:extLst>
              <a:ext uri="{FF2B5EF4-FFF2-40B4-BE49-F238E27FC236}">
                <a16:creationId xmlns:a16="http://schemas.microsoft.com/office/drawing/2014/main" id="{F2313AB8-8EDA-4070-8326-2C03BD1BD9EE}"/>
              </a:ext>
            </a:extLst>
          </p:cNvPr>
          <p:cNvPicPr>
            <a:picLocks noChangeAspect="1"/>
          </p:cNvPicPr>
          <p:nvPr/>
        </p:nvPicPr>
        <p:blipFill>
          <a:blip r:embed="rId4"/>
          <a:stretch>
            <a:fillRect/>
          </a:stretch>
        </p:blipFill>
        <p:spPr>
          <a:xfrm>
            <a:off x="339820" y="1367719"/>
            <a:ext cx="7203636" cy="1133887"/>
          </a:xfrm>
          <a:prstGeom prst="rect">
            <a:avLst/>
          </a:prstGeom>
        </p:spPr>
      </p:pic>
      <p:sp>
        <p:nvSpPr>
          <p:cNvPr id="5" name="Rectangle 4">
            <a:extLst>
              <a:ext uri="{FF2B5EF4-FFF2-40B4-BE49-F238E27FC236}">
                <a16:creationId xmlns:a16="http://schemas.microsoft.com/office/drawing/2014/main" id="{05919FFF-1920-084E-9D66-939CC1352126}"/>
              </a:ext>
            </a:extLst>
          </p:cNvPr>
          <p:cNvSpPr/>
          <p:nvPr/>
        </p:nvSpPr>
        <p:spPr>
          <a:xfrm>
            <a:off x="-79427" y="702679"/>
            <a:ext cx="7917180" cy="646331"/>
          </a:xfrm>
          <a:prstGeom prst="rect">
            <a:avLst/>
          </a:prstGeom>
        </p:spPr>
        <p:txBody>
          <a:bodyPr wrap="square">
            <a:spAutoFit/>
          </a:bodyPr>
          <a:lstStyle/>
          <a:p>
            <a:pPr algn="ctr"/>
            <a:r>
              <a:rPr lang="en-US" sz="1600" dirty="0">
                <a:solidFill>
                  <a:srgbClr val="273777"/>
                </a:solidFill>
                <a:latin typeface="TT Hazelnuts" panose="02000503000000020004" pitchFamily="2" charset="77"/>
              </a:rPr>
              <a:t>DAIRY FARM ENVIRONMENTAL STEWARDSHIP </a:t>
            </a:r>
            <a:br>
              <a:rPr lang="en-US" sz="2000" dirty="0">
                <a:solidFill>
                  <a:srgbClr val="273777"/>
                </a:solidFill>
                <a:latin typeface="TT Hazelnuts" panose="02000503000000020004" pitchFamily="2" charset="77"/>
              </a:rPr>
            </a:br>
            <a:r>
              <a:rPr lang="en-US" sz="2000" dirty="0">
                <a:solidFill>
                  <a:srgbClr val="273777"/>
                </a:solidFill>
                <a:latin typeface="TT Hazelnuts" panose="02000503000000020004" pitchFamily="2" charset="77"/>
              </a:rPr>
              <a:t>Considerations and Resource Guide</a:t>
            </a:r>
          </a:p>
        </p:txBody>
      </p:sp>
      <p:grpSp>
        <p:nvGrpSpPr>
          <p:cNvPr id="21" name="Group 20">
            <a:extLst>
              <a:ext uri="{FF2B5EF4-FFF2-40B4-BE49-F238E27FC236}">
                <a16:creationId xmlns:a16="http://schemas.microsoft.com/office/drawing/2014/main" id="{D1F3ECC5-30A8-7546-BBEA-85AC406BC863}"/>
              </a:ext>
            </a:extLst>
          </p:cNvPr>
          <p:cNvGrpSpPr/>
          <p:nvPr/>
        </p:nvGrpSpPr>
        <p:grpSpPr>
          <a:xfrm>
            <a:off x="6680200" y="250129"/>
            <a:ext cx="838200" cy="368300"/>
            <a:chOff x="6705600" y="250129"/>
            <a:chExt cx="838200" cy="368300"/>
          </a:xfrm>
        </p:grpSpPr>
        <p:pic>
          <p:nvPicPr>
            <p:cNvPr id="22" name="Picture 21">
              <a:extLst>
                <a:ext uri="{FF2B5EF4-FFF2-40B4-BE49-F238E27FC236}">
                  <a16:creationId xmlns:a16="http://schemas.microsoft.com/office/drawing/2014/main" id="{2CF37B63-55FE-0D4D-883F-A39237542921}"/>
                </a:ext>
              </a:extLst>
            </p:cNvPr>
            <p:cNvPicPr>
              <a:picLocks noChangeAspect="1"/>
            </p:cNvPicPr>
            <p:nvPr/>
          </p:nvPicPr>
          <p:blipFill>
            <a:blip r:embed="rId5"/>
            <a:stretch>
              <a:fillRect/>
            </a:stretch>
          </p:blipFill>
          <p:spPr>
            <a:xfrm>
              <a:off x="6705600" y="250129"/>
              <a:ext cx="838200" cy="368300"/>
            </a:xfrm>
            <a:prstGeom prst="rect">
              <a:avLst/>
            </a:prstGeom>
          </p:spPr>
        </p:pic>
        <p:sp>
          <p:nvSpPr>
            <p:cNvPr id="23" name="Rectangle 22">
              <a:extLst>
                <a:ext uri="{FF2B5EF4-FFF2-40B4-BE49-F238E27FC236}">
                  <a16:creationId xmlns:a16="http://schemas.microsoft.com/office/drawing/2014/main" id="{251D4CB1-911A-4240-897E-FA9EF3F231C5}"/>
                </a:ext>
              </a:extLst>
            </p:cNvPr>
            <p:cNvSpPr/>
            <p:nvPr/>
          </p:nvSpPr>
          <p:spPr>
            <a:xfrm>
              <a:off x="6790313" y="273129"/>
              <a:ext cx="668773" cy="338554"/>
            </a:xfrm>
            <a:prstGeom prst="rect">
              <a:avLst/>
            </a:prstGeom>
          </p:spPr>
          <p:txBody>
            <a:bodyPr wrap="none">
              <a:spAutoFit/>
            </a:bodyPr>
            <a:lstStyle/>
            <a:p>
              <a:pPr algn="ctr"/>
              <a:r>
                <a:rPr lang="en-US" sz="800" dirty="0">
                  <a:solidFill>
                    <a:schemeClr val="tx1">
                      <a:lumMod val="65000"/>
                      <a:lumOff val="35000"/>
                    </a:schemeClr>
                  </a:solidFill>
                  <a:latin typeface="Interstate Light" panose="02000506030000020004" pitchFamily="2" charset="77"/>
                </a:rPr>
                <a:t>Your Logo</a:t>
              </a:r>
            </a:p>
            <a:p>
              <a:pPr algn="ctr"/>
              <a:r>
                <a:rPr lang="en-US" sz="800" dirty="0">
                  <a:solidFill>
                    <a:schemeClr val="tx1">
                      <a:lumMod val="65000"/>
                      <a:lumOff val="35000"/>
                    </a:schemeClr>
                  </a:solidFill>
                  <a:latin typeface="Interstate Light" panose="02000506030000020004" pitchFamily="2" charset="77"/>
                </a:rPr>
                <a:t>Here</a:t>
              </a:r>
              <a:endParaRPr lang="en-US" sz="800" dirty="0"/>
            </a:p>
          </p:txBody>
        </p:sp>
      </p:grpSp>
      <p:sp>
        <p:nvSpPr>
          <p:cNvPr id="25" name="Rectangle 24">
            <a:extLst>
              <a:ext uri="{FF2B5EF4-FFF2-40B4-BE49-F238E27FC236}">
                <a16:creationId xmlns:a16="http://schemas.microsoft.com/office/drawing/2014/main" id="{BA784DE9-C003-B041-ABAD-E1207D8084C5}"/>
              </a:ext>
            </a:extLst>
          </p:cNvPr>
          <p:cNvSpPr/>
          <p:nvPr/>
        </p:nvSpPr>
        <p:spPr>
          <a:xfrm>
            <a:off x="190500" y="247199"/>
            <a:ext cx="6398815" cy="355600"/>
          </a:xfrm>
          <a:prstGeom prst="rect">
            <a:avLst/>
          </a:prstGeom>
          <a:solidFill>
            <a:srgbClr val="3D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7024D60A-8D78-BE4F-8846-F2D90BE4BA65}"/>
              </a:ext>
            </a:extLst>
          </p:cNvPr>
          <p:cNvPicPr>
            <a:picLocks noChangeAspect="1"/>
          </p:cNvPicPr>
          <p:nvPr/>
        </p:nvPicPr>
        <p:blipFill>
          <a:blip r:embed="rId6"/>
          <a:stretch>
            <a:fillRect/>
          </a:stretch>
        </p:blipFill>
        <p:spPr>
          <a:xfrm>
            <a:off x="2558364" y="339029"/>
            <a:ext cx="2590800" cy="190500"/>
          </a:xfrm>
          <a:prstGeom prst="rect">
            <a:avLst/>
          </a:prstGeom>
        </p:spPr>
      </p:pic>
      <p:sp>
        <p:nvSpPr>
          <p:cNvPr id="43" name="Isosceles Triangle 42">
            <a:extLst>
              <a:ext uri="{FF2B5EF4-FFF2-40B4-BE49-F238E27FC236}">
                <a16:creationId xmlns:a16="http://schemas.microsoft.com/office/drawing/2014/main" id="{5E124D45-0F74-4709-B26D-DA2B5FC7F9A6}"/>
              </a:ext>
            </a:extLst>
          </p:cNvPr>
          <p:cNvSpPr/>
          <p:nvPr/>
        </p:nvSpPr>
        <p:spPr>
          <a:xfrm rot="5400000">
            <a:off x="4510661" y="2824664"/>
            <a:ext cx="287252" cy="13954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0860E0E6-0699-4399-BD02-B7BB763F447A}"/>
              </a:ext>
            </a:extLst>
          </p:cNvPr>
          <p:cNvSpPr txBox="1"/>
          <p:nvPr/>
        </p:nvSpPr>
        <p:spPr>
          <a:xfrm>
            <a:off x="446295" y="1509561"/>
            <a:ext cx="3577458" cy="861774"/>
          </a:xfrm>
          <a:prstGeom prst="rect">
            <a:avLst/>
          </a:prstGeom>
          <a:noFill/>
        </p:spPr>
        <p:txBody>
          <a:bodyPr wrap="square">
            <a:spAutoFit/>
          </a:bodyPr>
          <a:lstStyle/>
          <a:p>
            <a:r>
              <a:rPr lang="en-US" sz="1000" b="1" dirty="0">
                <a:solidFill>
                  <a:schemeClr val="accent1">
                    <a:lumMod val="50000"/>
                  </a:schemeClr>
                </a:solidFill>
                <a:latin typeface="Calibri" panose="020F0502020204030204" pitchFamily="34" charset="0"/>
                <a:cs typeface="Calibri" panose="020F0502020204030204" pitchFamily="34" charset="0"/>
              </a:rPr>
              <a:t>ASSESS YOUR CURRENT ACTIVITIES: </a:t>
            </a:r>
            <a:r>
              <a:rPr lang="en-US" sz="1000" b="1" dirty="0">
                <a:solidFill>
                  <a:srgbClr val="273777"/>
                </a:solidFill>
                <a:latin typeface="Calibri" panose="020F0502020204030204" pitchFamily="34" charset="0"/>
                <a:ea typeface="Cambria" panose="02040503050406030204" pitchFamily="18" charset="0"/>
                <a:cs typeface="Calibri" panose="020F0502020204030204" pitchFamily="34" charset="0"/>
              </a:rPr>
              <a:t>What farm practices have you implemented in each category to support the 2050 environmental stewardship goals? Check all that apply. </a:t>
            </a:r>
            <a:r>
              <a:rPr lang="en-US" sz="1000" dirty="0">
                <a:solidFill>
                  <a:schemeClr val="accent1">
                    <a:lumMod val="50000"/>
                  </a:schemeClr>
                </a:solidFill>
                <a:latin typeface="+mn-lt"/>
                <a:cs typeface="Arial" panose="020B0604020202020204" pitchFamily="34" charset="0"/>
              </a:rPr>
              <a:t>Common practices are list</a:t>
            </a:r>
            <a:r>
              <a:rPr lang="en-US" sz="1000" dirty="0">
                <a:solidFill>
                  <a:schemeClr val="accent1">
                    <a:lumMod val="50000"/>
                  </a:schemeClr>
                </a:solidFill>
                <a:cs typeface="Arial" panose="020B0604020202020204" pitchFamily="34" charset="0"/>
              </a:rPr>
              <a:t>ed below; t</a:t>
            </a:r>
            <a:r>
              <a:rPr lang="en-US" sz="1000" dirty="0">
                <a:solidFill>
                  <a:schemeClr val="accent1">
                    <a:lumMod val="50000"/>
                  </a:schemeClr>
                </a:solidFill>
                <a:latin typeface="+mn-lt"/>
                <a:cs typeface="Arial" panose="020B0604020202020204" pitchFamily="34" charset="0"/>
              </a:rPr>
              <a:t>he </a:t>
            </a:r>
            <a:r>
              <a:rPr lang="en-US" sz="1000" dirty="0">
                <a:solidFill>
                  <a:schemeClr val="accent1">
                    <a:lumMod val="50000"/>
                  </a:schemeClr>
                </a:solidFill>
                <a:cs typeface="Arial" panose="020B0604020202020204" pitchFamily="34" charset="0"/>
              </a:rPr>
              <a:t>list of practices </a:t>
            </a:r>
            <a:r>
              <a:rPr lang="en-US" sz="1000" dirty="0">
                <a:solidFill>
                  <a:schemeClr val="accent1">
                    <a:lumMod val="50000"/>
                  </a:schemeClr>
                </a:solidFill>
                <a:latin typeface="+mn-lt"/>
                <a:cs typeface="Arial" panose="020B0604020202020204" pitchFamily="34" charset="0"/>
              </a:rPr>
              <a:t>is not all-inclusive and not all practices are appropriate for every farm.   </a:t>
            </a:r>
            <a:endParaRPr lang="en-US" sz="1000" dirty="0">
              <a:solidFill>
                <a:schemeClr val="accent1">
                  <a:lumMod val="50000"/>
                </a:schemeClr>
              </a:solidFill>
            </a:endParaRPr>
          </a:p>
        </p:txBody>
      </p:sp>
      <p:sp>
        <p:nvSpPr>
          <p:cNvPr id="54" name="TextBox 53">
            <a:extLst>
              <a:ext uri="{FF2B5EF4-FFF2-40B4-BE49-F238E27FC236}">
                <a16:creationId xmlns:a16="http://schemas.microsoft.com/office/drawing/2014/main" id="{FAD31749-7024-42E5-A906-F4A284CE17D5}"/>
              </a:ext>
            </a:extLst>
          </p:cNvPr>
          <p:cNvSpPr txBox="1"/>
          <p:nvPr/>
        </p:nvSpPr>
        <p:spPr>
          <a:xfrm>
            <a:off x="4537551" y="1495832"/>
            <a:ext cx="2864074" cy="861774"/>
          </a:xfrm>
          <a:prstGeom prst="rect">
            <a:avLst/>
          </a:prstGeom>
          <a:noFill/>
        </p:spPr>
        <p:txBody>
          <a:bodyPr wrap="square">
            <a:spAutoFit/>
          </a:bodyPr>
          <a:lstStyle/>
          <a:p>
            <a:r>
              <a:rPr lang="en-US" sz="1000" b="1" dirty="0">
                <a:solidFill>
                  <a:schemeClr val="accent1">
                    <a:lumMod val="50000"/>
                  </a:schemeClr>
                </a:solidFill>
                <a:cs typeface="Arial" panose="020B0604020202020204" pitchFamily="34" charset="0"/>
              </a:rPr>
              <a:t>IMPROVE YOUR DAIRY’S ENVIRONMENTAL FOOTPRINT</a:t>
            </a:r>
            <a:r>
              <a:rPr lang="en-US" sz="1000" b="1" dirty="0">
                <a:cs typeface="Arial" panose="020B0604020202020204" pitchFamily="34" charset="0"/>
              </a:rPr>
              <a:t>:  </a:t>
            </a:r>
            <a:r>
              <a:rPr lang="en-US" sz="1000" dirty="0">
                <a:solidFill>
                  <a:srgbClr val="273777"/>
                </a:solidFill>
                <a:ea typeface="Cambria" panose="02040503050406030204" pitchFamily="18" charset="0"/>
              </a:rPr>
              <a:t>Use the resources below to learn more about the practices that could help to reduce the farm’s environmental footprint.</a:t>
            </a:r>
          </a:p>
          <a:p>
            <a:endParaRPr lang="en-US" sz="1000" b="1" dirty="0">
              <a:cs typeface="Arial" panose="020B0604020202020204" pitchFamily="34" charset="0"/>
            </a:endParaRPr>
          </a:p>
        </p:txBody>
      </p:sp>
      <p:sp>
        <p:nvSpPr>
          <p:cNvPr id="55" name="Isosceles Triangle 54">
            <a:extLst>
              <a:ext uri="{FF2B5EF4-FFF2-40B4-BE49-F238E27FC236}">
                <a16:creationId xmlns:a16="http://schemas.microsoft.com/office/drawing/2014/main" id="{1D76A9BB-D59F-4EFD-8D81-9D96891F0DD6}"/>
              </a:ext>
            </a:extLst>
          </p:cNvPr>
          <p:cNvSpPr/>
          <p:nvPr/>
        </p:nvSpPr>
        <p:spPr>
          <a:xfrm rot="5400000">
            <a:off x="4496297" y="5259764"/>
            <a:ext cx="287252" cy="13954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Isosceles Triangle 55">
            <a:extLst>
              <a:ext uri="{FF2B5EF4-FFF2-40B4-BE49-F238E27FC236}">
                <a16:creationId xmlns:a16="http://schemas.microsoft.com/office/drawing/2014/main" id="{FE5C7FE2-FAC8-4130-86AA-6B26F9B22BAF}"/>
              </a:ext>
            </a:extLst>
          </p:cNvPr>
          <p:cNvSpPr/>
          <p:nvPr/>
        </p:nvSpPr>
        <p:spPr>
          <a:xfrm rot="5400000">
            <a:off x="4492879" y="6888135"/>
            <a:ext cx="287252" cy="13954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Rounded Corners 57">
            <a:extLst>
              <a:ext uri="{FF2B5EF4-FFF2-40B4-BE49-F238E27FC236}">
                <a16:creationId xmlns:a16="http://schemas.microsoft.com/office/drawing/2014/main" id="{3AEE0FF9-CD89-439C-81ED-847E078B370E}"/>
              </a:ext>
            </a:extLst>
          </p:cNvPr>
          <p:cNvSpPr/>
          <p:nvPr/>
        </p:nvSpPr>
        <p:spPr>
          <a:xfrm>
            <a:off x="4756495" y="4333581"/>
            <a:ext cx="2645130" cy="397289"/>
          </a:xfrm>
          <a:prstGeom prst="roundRect">
            <a:avLst>
              <a:gd name="adj" fmla="val 21461"/>
            </a:avLst>
          </a:prstGeom>
          <a:ln>
            <a:solidFill>
              <a:srgbClr val="3D68A1"/>
            </a:solidFill>
          </a:ln>
        </p:spPr>
        <p:style>
          <a:lnRef idx="2">
            <a:schemeClr val="accent1"/>
          </a:lnRef>
          <a:fillRef idx="1">
            <a:schemeClr val="lt1"/>
          </a:fillRef>
          <a:effectRef idx="0">
            <a:schemeClr val="accent1"/>
          </a:effectRef>
          <a:fontRef idx="minor">
            <a:schemeClr val="dk1"/>
          </a:fontRef>
        </p:style>
        <p:txBody>
          <a:bodyPr rtlCol="0" anchor="ctr"/>
          <a:lstStyle/>
          <a:p>
            <a:pPr marL="9525" lvl="1"/>
            <a:r>
              <a:rPr lang="en-US" sz="1000" dirty="0">
                <a:solidFill>
                  <a:schemeClr val="tx1">
                    <a:lumMod val="50000"/>
                    <a:lumOff val="50000"/>
                  </a:schemeClr>
                </a:solidFill>
                <a:latin typeface="Interstate Light" panose="02000506030000020004" pitchFamily="2" charset="77"/>
              </a:rPr>
              <a:t>Office/Role: USDA Office</a:t>
            </a:r>
          </a:p>
          <a:p>
            <a:pPr marL="9525" lvl="1"/>
            <a:r>
              <a:rPr lang="en-US" sz="1000" dirty="0">
                <a:solidFill>
                  <a:schemeClr val="tx1">
                    <a:lumMod val="50000"/>
                    <a:lumOff val="50000"/>
                  </a:schemeClr>
                </a:solidFill>
                <a:latin typeface="Interstate Light" panose="02000506030000020004" pitchFamily="2" charset="77"/>
              </a:rPr>
              <a:t>Name: John Doe</a:t>
            </a:r>
          </a:p>
        </p:txBody>
      </p:sp>
      <p:sp>
        <p:nvSpPr>
          <p:cNvPr id="59" name="Rectangle: Rounded Corners 58">
            <a:extLst>
              <a:ext uri="{FF2B5EF4-FFF2-40B4-BE49-F238E27FC236}">
                <a16:creationId xmlns:a16="http://schemas.microsoft.com/office/drawing/2014/main" id="{FEEC6CA6-2735-4D8E-A7F6-EFDAB5A84452}"/>
              </a:ext>
            </a:extLst>
          </p:cNvPr>
          <p:cNvSpPr/>
          <p:nvPr/>
        </p:nvSpPr>
        <p:spPr>
          <a:xfrm>
            <a:off x="4756495" y="5935786"/>
            <a:ext cx="2645130" cy="397289"/>
          </a:xfrm>
          <a:prstGeom prst="roundRect">
            <a:avLst>
              <a:gd name="adj" fmla="val 21461"/>
            </a:avLst>
          </a:prstGeom>
          <a:ln>
            <a:solidFill>
              <a:srgbClr val="3D68A1"/>
            </a:solidFill>
          </a:ln>
        </p:spPr>
        <p:style>
          <a:lnRef idx="2">
            <a:schemeClr val="accent1"/>
          </a:lnRef>
          <a:fillRef idx="1">
            <a:schemeClr val="lt1"/>
          </a:fillRef>
          <a:effectRef idx="0">
            <a:schemeClr val="accent1"/>
          </a:effectRef>
          <a:fontRef idx="minor">
            <a:schemeClr val="dk1"/>
          </a:fontRef>
        </p:style>
        <p:txBody>
          <a:bodyPr rtlCol="0" anchor="ctr"/>
          <a:lstStyle/>
          <a:p>
            <a:pPr marL="9525" lvl="1"/>
            <a:r>
              <a:rPr lang="en-US" sz="1000" dirty="0">
                <a:solidFill>
                  <a:schemeClr val="tx1">
                    <a:lumMod val="50000"/>
                    <a:lumOff val="50000"/>
                  </a:schemeClr>
                </a:solidFill>
                <a:latin typeface="Interstate Light" panose="02000506030000020004" pitchFamily="2" charset="77"/>
              </a:rPr>
              <a:t>Office/Role: USDA Office</a:t>
            </a:r>
          </a:p>
          <a:p>
            <a:pPr marL="9525" lvl="1"/>
            <a:r>
              <a:rPr lang="en-US" sz="1000" dirty="0">
                <a:solidFill>
                  <a:schemeClr val="tx1">
                    <a:lumMod val="50000"/>
                    <a:lumOff val="50000"/>
                  </a:schemeClr>
                </a:solidFill>
                <a:latin typeface="Interstate Light" panose="02000506030000020004" pitchFamily="2" charset="77"/>
              </a:rPr>
              <a:t>Name: John Doe</a:t>
            </a:r>
          </a:p>
        </p:txBody>
      </p:sp>
      <p:sp>
        <p:nvSpPr>
          <p:cNvPr id="60" name="Rectangle: Rounded Corners 59">
            <a:extLst>
              <a:ext uri="{FF2B5EF4-FFF2-40B4-BE49-F238E27FC236}">
                <a16:creationId xmlns:a16="http://schemas.microsoft.com/office/drawing/2014/main" id="{08E94639-CB3C-49E1-AD66-1D0D9B6DB2D5}"/>
              </a:ext>
            </a:extLst>
          </p:cNvPr>
          <p:cNvSpPr/>
          <p:nvPr/>
        </p:nvSpPr>
        <p:spPr>
          <a:xfrm>
            <a:off x="4756495" y="9140197"/>
            <a:ext cx="2645130" cy="397289"/>
          </a:xfrm>
          <a:prstGeom prst="roundRect">
            <a:avLst>
              <a:gd name="adj" fmla="val 21461"/>
            </a:avLst>
          </a:prstGeom>
          <a:ln>
            <a:solidFill>
              <a:srgbClr val="3D68A1"/>
            </a:solidFill>
          </a:ln>
        </p:spPr>
        <p:style>
          <a:lnRef idx="2">
            <a:schemeClr val="accent1"/>
          </a:lnRef>
          <a:fillRef idx="1">
            <a:schemeClr val="lt1"/>
          </a:fillRef>
          <a:effectRef idx="0">
            <a:schemeClr val="accent1"/>
          </a:effectRef>
          <a:fontRef idx="minor">
            <a:schemeClr val="dk1"/>
          </a:fontRef>
        </p:style>
        <p:txBody>
          <a:bodyPr rtlCol="0" anchor="ctr"/>
          <a:lstStyle/>
          <a:p>
            <a:pPr marL="9525" lvl="1"/>
            <a:r>
              <a:rPr lang="en-US" sz="1000" dirty="0">
                <a:solidFill>
                  <a:schemeClr val="tx1">
                    <a:lumMod val="50000"/>
                    <a:lumOff val="50000"/>
                  </a:schemeClr>
                </a:solidFill>
                <a:latin typeface="Interstate Light" panose="02000506030000020004" pitchFamily="2" charset="77"/>
              </a:rPr>
              <a:t>Office/Role: USDA Office</a:t>
            </a:r>
          </a:p>
          <a:p>
            <a:pPr marL="9525" lvl="1"/>
            <a:r>
              <a:rPr lang="en-US" sz="1000" dirty="0">
                <a:solidFill>
                  <a:schemeClr val="tx1">
                    <a:lumMod val="50000"/>
                    <a:lumOff val="50000"/>
                  </a:schemeClr>
                </a:solidFill>
                <a:latin typeface="Interstate Light" panose="02000506030000020004" pitchFamily="2" charset="77"/>
              </a:rPr>
              <a:t>Name: John Doe</a:t>
            </a:r>
          </a:p>
        </p:txBody>
      </p:sp>
      <p:pic>
        <p:nvPicPr>
          <p:cNvPr id="19" name="Graphic 18" descr="Right pointing backhand index outline">
            <a:extLst>
              <a:ext uri="{FF2B5EF4-FFF2-40B4-BE49-F238E27FC236}">
                <a16:creationId xmlns:a16="http://schemas.microsoft.com/office/drawing/2014/main" id="{1C201935-0F65-495B-89F1-433C0F23B1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837753" y="4324438"/>
            <a:ext cx="442912" cy="406255"/>
          </a:xfrm>
          <a:prstGeom prst="rect">
            <a:avLst/>
          </a:prstGeom>
        </p:spPr>
      </p:pic>
      <p:sp>
        <p:nvSpPr>
          <p:cNvPr id="20" name="TextBox 19">
            <a:extLst>
              <a:ext uri="{FF2B5EF4-FFF2-40B4-BE49-F238E27FC236}">
                <a16:creationId xmlns:a16="http://schemas.microsoft.com/office/drawing/2014/main" id="{C2295B9B-E116-42F1-8B90-E5758762D809}"/>
              </a:ext>
            </a:extLst>
          </p:cNvPr>
          <p:cNvSpPr txBox="1"/>
          <p:nvPr/>
        </p:nvSpPr>
        <p:spPr>
          <a:xfrm>
            <a:off x="8296831" y="4342899"/>
            <a:ext cx="2210516" cy="461665"/>
          </a:xfrm>
          <a:prstGeom prst="rect">
            <a:avLst/>
          </a:prstGeom>
          <a:noFill/>
        </p:spPr>
        <p:txBody>
          <a:bodyPr wrap="square" rtlCol="0">
            <a:spAutoFit/>
          </a:bodyPr>
          <a:lstStyle/>
          <a:p>
            <a:r>
              <a:rPr lang="en-US" sz="1200" dirty="0"/>
              <a:t>Add contact information for local/regional experts. </a:t>
            </a:r>
          </a:p>
        </p:txBody>
      </p:sp>
      <p:pic>
        <p:nvPicPr>
          <p:cNvPr id="24" name="Graphic 23" descr="Right pointing backhand index outline">
            <a:extLst>
              <a:ext uri="{FF2B5EF4-FFF2-40B4-BE49-F238E27FC236}">
                <a16:creationId xmlns:a16="http://schemas.microsoft.com/office/drawing/2014/main" id="{79D45AA9-8F46-4457-AE72-2230A5423C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837753" y="5944145"/>
            <a:ext cx="442912" cy="406255"/>
          </a:xfrm>
          <a:prstGeom prst="rect">
            <a:avLst/>
          </a:prstGeom>
        </p:spPr>
      </p:pic>
      <p:sp>
        <p:nvSpPr>
          <p:cNvPr id="27" name="TextBox 26">
            <a:extLst>
              <a:ext uri="{FF2B5EF4-FFF2-40B4-BE49-F238E27FC236}">
                <a16:creationId xmlns:a16="http://schemas.microsoft.com/office/drawing/2014/main" id="{212EC818-A6CC-4560-A001-3162A4DB3D25}"/>
              </a:ext>
            </a:extLst>
          </p:cNvPr>
          <p:cNvSpPr txBox="1"/>
          <p:nvPr/>
        </p:nvSpPr>
        <p:spPr>
          <a:xfrm>
            <a:off x="8296831" y="5962606"/>
            <a:ext cx="2210516" cy="461665"/>
          </a:xfrm>
          <a:prstGeom prst="rect">
            <a:avLst/>
          </a:prstGeom>
          <a:noFill/>
        </p:spPr>
        <p:txBody>
          <a:bodyPr wrap="square" rtlCol="0">
            <a:spAutoFit/>
          </a:bodyPr>
          <a:lstStyle/>
          <a:p>
            <a:r>
              <a:rPr lang="en-US" sz="1200" dirty="0"/>
              <a:t>Add contact information for local/regional experts. </a:t>
            </a:r>
          </a:p>
        </p:txBody>
      </p:sp>
      <p:pic>
        <p:nvPicPr>
          <p:cNvPr id="28" name="Graphic 27" descr="Right pointing backhand index outline">
            <a:extLst>
              <a:ext uri="{FF2B5EF4-FFF2-40B4-BE49-F238E27FC236}">
                <a16:creationId xmlns:a16="http://schemas.microsoft.com/office/drawing/2014/main" id="{530F865C-817D-41B4-95C5-E070DE9E22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837753" y="9057360"/>
            <a:ext cx="442912" cy="406255"/>
          </a:xfrm>
          <a:prstGeom prst="rect">
            <a:avLst/>
          </a:prstGeom>
        </p:spPr>
      </p:pic>
      <p:sp>
        <p:nvSpPr>
          <p:cNvPr id="29" name="TextBox 28">
            <a:extLst>
              <a:ext uri="{FF2B5EF4-FFF2-40B4-BE49-F238E27FC236}">
                <a16:creationId xmlns:a16="http://schemas.microsoft.com/office/drawing/2014/main" id="{213BFCD9-6C88-4706-85B0-D48DC4922032}"/>
              </a:ext>
            </a:extLst>
          </p:cNvPr>
          <p:cNvSpPr txBox="1"/>
          <p:nvPr/>
        </p:nvSpPr>
        <p:spPr>
          <a:xfrm>
            <a:off x="8296831" y="9075821"/>
            <a:ext cx="2210516" cy="461665"/>
          </a:xfrm>
          <a:prstGeom prst="rect">
            <a:avLst/>
          </a:prstGeom>
          <a:noFill/>
        </p:spPr>
        <p:txBody>
          <a:bodyPr wrap="square" rtlCol="0">
            <a:spAutoFit/>
          </a:bodyPr>
          <a:lstStyle/>
          <a:p>
            <a:r>
              <a:rPr lang="en-US" sz="1200" dirty="0"/>
              <a:t>Add contact information for local/regional experts. </a:t>
            </a:r>
          </a:p>
        </p:txBody>
      </p:sp>
    </p:spTree>
    <p:extLst>
      <p:ext uri="{BB962C8B-B14F-4D97-AF65-F5344CB8AC3E}">
        <p14:creationId xmlns:p14="http://schemas.microsoft.com/office/powerpoint/2010/main" val="2670719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DC02281F-F52C-4BE1-B5AD-1056B550E752}"/>
              </a:ext>
            </a:extLst>
          </p:cNvPr>
          <p:cNvGraphicFramePr>
            <a:graphicFrameLocks noGrp="1"/>
          </p:cNvGraphicFramePr>
          <p:nvPr>
            <p:extLst>
              <p:ext uri="{D42A27DB-BD31-4B8C-83A1-F6EECF244321}">
                <p14:modId xmlns:p14="http://schemas.microsoft.com/office/powerpoint/2010/main" val="1163287108"/>
              </p:ext>
            </p:extLst>
          </p:nvPr>
        </p:nvGraphicFramePr>
        <p:xfrm>
          <a:off x="234974" y="760791"/>
          <a:ext cx="7349975" cy="7858760"/>
        </p:xfrm>
        <a:graphic>
          <a:graphicData uri="http://schemas.openxmlformats.org/drawingml/2006/table">
            <a:tbl>
              <a:tblPr firstRow="1" bandRow="1">
                <a:tableStyleId>{93296810-A885-4BE3-A3E7-6D5BEEA58F35}</a:tableStyleId>
              </a:tblPr>
              <a:tblGrid>
                <a:gridCol w="502920">
                  <a:extLst>
                    <a:ext uri="{9D8B030D-6E8A-4147-A177-3AD203B41FA5}">
                      <a16:colId xmlns:a16="http://schemas.microsoft.com/office/drawing/2014/main" val="327349956"/>
                    </a:ext>
                  </a:extLst>
                </a:gridCol>
                <a:gridCol w="4073377">
                  <a:extLst>
                    <a:ext uri="{9D8B030D-6E8A-4147-A177-3AD203B41FA5}">
                      <a16:colId xmlns:a16="http://schemas.microsoft.com/office/drawing/2014/main" val="3470870144"/>
                    </a:ext>
                  </a:extLst>
                </a:gridCol>
                <a:gridCol w="208280">
                  <a:extLst>
                    <a:ext uri="{9D8B030D-6E8A-4147-A177-3AD203B41FA5}">
                      <a16:colId xmlns:a16="http://schemas.microsoft.com/office/drawing/2014/main" val="139095825"/>
                    </a:ext>
                  </a:extLst>
                </a:gridCol>
                <a:gridCol w="2565398">
                  <a:extLst>
                    <a:ext uri="{9D8B030D-6E8A-4147-A177-3AD203B41FA5}">
                      <a16:colId xmlns:a16="http://schemas.microsoft.com/office/drawing/2014/main" val="573837823"/>
                    </a:ext>
                  </a:extLst>
                </a:gridCol>
              </a:tblGrid>
              <a:tr h="2089289">
                <a:tc>
                  <a:txBody>
                    <a:bodyPr/>
                    <a:lstStyle/>
                    <a:p>
                      <a:pPr marL="0" marR="0" lvl="0" indent="0" algn="r" defTabSz="77724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latin typeface="+mn-lt"/>
                          <a:ea typeface="+mn-ea"/>
                          <a:cs typeface="+mn-cs"/>
                        </a:rPr>
                        <a:t>ENERGY USE &amp; MANAGEMENT</a:t>
                      </a:r>
                    </a:p>
                  </a:txBody>
                  <a:tcPr vert="vert270">
                    <a:lnL w="38100" cap="flat" cmpd="sng" algn="ctr">
                      <a:solidFill>
                        <a:srgbClr val="3D68A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lvl="0" algn="l" defTabSz="777240" rtl="0" eaLnBrk="1" latinLnBrk="0" hangingPunct="1">
                        <a:spcBef>
                          <a:spcPts val="400"/>
                        </a:spcBef>
                      </a:pPr>
                      <a:r>
                        <a:rPr lang="en-US" sz="1050" b="1" kern="1200" dirty="0">
                          <a:solidFill>
                            <a:schemeClr val="tx1"/>
                          </a:solidFill>
                          <a:latin typeface="+mn-lt"/>
                          <a:ea typeface="+mn-ea"/>
                          <a:cs typeface="+mn-cs"/>
                        </a:rPr>
                        <a:t>Generate renewable energy onsite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Solar and Wind renewable energy sources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Renewable natural gas, heat, or electricity from biodigester</a:t>
                      </a:r>
                    </a:p>
                    <a:p>
                      <a:pPr marL="0" lvl="0" algn="l" defTabSz="777240" rtl="0" eaLnBrk="1" latinLnBrk="0" hangingPunct="1">
                        <a:spcBef>
                          <a:spcPts val="400"/>
                        </a:spcBef>
                      </a:pPr>
                      <a:r>
                        <a:rPr lang="en-US" sz="1050" b="1" kern="1200" dirty="0">
                          <a:solidFill>
                            <a:schemeClr val="tx1"/>
                          </a:solidFill>
                          <a:latin typeface="+mn-lt"/>
                          <a:ea typeface="+mn-ea"/>
                          <a:cs typeface="+mn-cs"/>
                        </a:rPr>
                        <a:t>Minimize equipment fuel consumption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Fossil-fuel engines replaced with electric motors or RNG engines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Engines serviced regularly</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Tire pressure monitored and adjusted</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Idling of engines (when not in use) limited</a:t>
                      </a:r>
                    </a:p>
                    <a:p>
                      <a:pPr marL="0" lvl="0" algn="l" defTabSz="777240" rtl="0" eaLnBrk="1" latinLnBrk="0" hangingPunct="1">
                        <a:spcBef>
                          <a:spcPts val="400"/>
                        </a:spcBef>
                      </a:pPr>
                      <a:r>
                        <a:rPr lang="en-US" sz="1050" b="1" kern="1200" dirty="0">
                          <a:solidFill>
                            <a:schemeClr val="tx1"/>
                          </a:solidFill>
                          <a:latin typeface="+mn-lt"/>
                          <a:ea typeface="+mn-ea"/>
                          <a:cs typeface="+mn-cs"/>
                        </a:rPr>
                        <a:t>Minimize electric consumption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High-efficiency fans for ventilation and cooling</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LED light fixtures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Variable speed pumps and soft start motors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Variable Frequency Drives (VFDs) for irrigation and fans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05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82880" lvl="2" indent="-171450">
                        <a:spcAft>
                          <a:spcPts val="600"/>
                        </a:spcAft>
                        <a:buFont typeface="Arial" panose="020B0604020202020204" pitchFamily="34" charset="0"/>
                        <a:buChar char="•"/>
                        <a:tabLst>
                          <a:tab pos="220663" algn="l"/>
                        </a:tabLst>
                      </a:pPr>
                      <a:r>
                        <a:rPr lang="en-US" sz="1000" b="0" kern="1200" dirty="0">
                          <a:solidFill>
                            <a:schemeClr val="tx1"/>
                          </a:solidFill>
                          <a:latin typeface="+mn-lt"/>
                          <a:ea typeface="+mn-ea"/>
                          <a:cs typeface="+mn-cs"/>
                        </a:rPr>
                        <a:t>NMPF FARM Environmental Stewardship: </a:t>
                      </a:r>
                      <a:r>
                        <a:rPr lang="en-US" sz="1000" b="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https://bit.ly/3gckFz9 </a:t>
                      </a:r>
                      <a:endParaRPr lang="en-US" sz="1000" b="0" kern="1200" dirty="0">
                        <a:solidFill>
                          <a:schemeClr val="tx1"/>
                        </a:solidFill>
                        <a:latin typeface="+mn-lt"/>
                        <a:ea typeface="+mn-ea"/>
                        <a:cs typeface="+mn-cs"/>
                      </a:endParaRPr>
                    </a:p>
                    <a:p>
                      <a:pPr marL="182880" lvl="2" indent="-171450">
                        <a:spcAft>
                          <a:spcPts val="600"/>
                        </a:spcAft>
                        <a:buFont typeface="Arial" panose="020B0604020202020204" pitchFamily="34" charset="0"/>
                        <a:buChar char="•"/>
                        <a:tabLst>
                          <a:tab pos="220663" algn="l"/>
                        </a:tabLst>
                      </a:pPr>
                      <a:r>
                        <a:rPr lang="en-US" sz="1000" b="0" kern="1200" dirty="0">
                          <a:solidFill>
                            <a:schemeClr val="tx1"/>
                          </a:solidFill>
                          <a:latin typeface="+mn-lt"/>
                          <a:ea typeface="+mn-ea"/>
                          <a:cs typeface="+mn-cs"/>
                        </a:rPr>
                        <a:t>National Renewable Energy Laboratory (NREL): </a:t>
                      </a:r>
                      <a:r>
                        <a:rPr lang="en-US" sz="1000" b="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https://www.nrel.gov/</a:t>
                      </a:r>
                      <a:endParaRPr lang="en-US" sz="1000" b="0" kern="1200" dirty="0">
                        <a:solidFill>
                          <a:schemeClr val="tx1"/>
                        </a:solidFill>
                        <a:latin typeface="+mn-lt"/>
                        <a:ea typeface="+mn-ea"/>
                        <a:cs typeface="+mn-cs"/>
                      </a:endParaRPr>
                    </a:p>
                    <a:p>
                      <a:pPr marL="182880" lvl="2" indent="-171450">
                        <a:spcAft>
                          <a:spcPts val="600"/>
                        </a:spcAft>
                        <a:buFont typeface="Arial" panose="020B0604020202020204" pitchFamily="34" charset="0"/>
                        <a:buChar char="•"/>
                        <a:tabLst>
                          <a:tab pos="220663" algn="l"/>
                        </a:tabLst>
                      </a:pPr>
                      <a:r>
                        <a:rPr lang="en-US" sz="1000" b="0" kern="1200" dirty="0">
                          <a:solidFill>
                            <a:schemeClr val="tx1"/>
                          </a:solidFill>
                          <a:latin typeface="+mn-lt"/>
                          <a:ea typeface="+mn-ea"/>
                          <a:cs typeface="+mn-cs"/>
                        </a:rPr>
                        <a:t>USDA Rural Development Rural Energy Program: </a:t>
                      </a:r>
                      <a:r>
                        <a:rPr lang="en-US" sz="1000" b="0"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https://bit.ly/3EP6I50</a:t>
                      </a:r>
                      <a:endParaRPr lang="en-US" sz="1000" b="0" kern="1200" dirty="0">
                        <a:solidFill>
                          <a:schemeClr val="tx1"/>
                        </a:solidFill>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50" b="0" dirty="0">
                        <a:solidFill>
                          <a:schemeClr val="tx1"/>
                        </a:solidFill>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5D4ED"/>
                    </a:solidFill>
                  </a:tcPr>
                </a:tc>
                <a:extLst>
                  <a:ext uri="{0D108BD9-81ED-4DB2-BD59-A6C34878D82A}">
                    <a16:rowId xmlns:a16="http://schemas.microsoft.com/office/drawing/2014/main" val="2096022248"/>
                  </a:ext>
                </a:extLst>
              </a:tr>
              <a:tr h="0">
                <a:tc>
                  <a:txBody>
                    <a:bodyPr/>
                    <a:lstStyle/>
                    <a:p>
                      <a:pPr algn="r"/>
                      <a:endParaRPr lang="en-US" sz="600" dirty="0">
                        <a:solidFill>
                          <a:schemeClr val="tx1"/>
                        </a:solidFill>
                      </a:endParaRPr>
                    </a:p>
                  </a:txBody>
                  <a:tcPr vert="vert27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6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6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6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8149934"/>
                  </a:ext>
                </a:extLst>
              </a:tr>
              <a:tr h="2255031">
                <a:tc>
                  <a:txBody>
                    <a:bodyPr/>
                    <a:lstStyle/>
                    <a:p>
                      <a:pPr marL="0" marR="0" lvl="0" indent="0" algn="r" defTabSz="77724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latin typeface="+mn-lt"/>
                          <a:ea typeface="+mn-ea"/>
                          <a:cs typeface="+mn-cs"/>
                        </a:rPr>
                        <a:t>MANURE STORAGE, WASTEWATER, </a:t>
                      </a:r>
                      <a:br>
                        <a:rPr lang="en-US" sz="1050" b="1" kern="1200" dirty="0">
                          <a:solidFill>
                            <a:schemeClr val="tx1"/>
                          </a:solidFill>
                          <a:latin typeface="+mn-lt"/>
                          <a:ea typeface="+mn-ea"/>
                          <a:cs typeface="+mn-cs"/>
                        </a:rPr>
                      </a:br>
                      <a:r>
                        <a:rPr lang="en-US" sz="1050" b="1" kern="1200" dirty="0">
                          <a:solidFill>
                            <a:schemeClr val="tx1"/>
                          </a:solidFill>
                          <a:latin typeface="+mn-lt"/>
                          <a:ea typeface="+mn-ea"/>
                          <a:cs typeface="+mn-cs"/>
                        </a:rPr>
                        <a:t>AND RUN-OFF CONTROLS</a:t>
                      </a:r>
                      <a:endParaRPr lang="en-US" sz="1050" dirty="0">
                        <a:solidFill>
                          <a:schemeClr val="tx1"/>
                        </a:solidFill>
                      </a:endParaRPr>
                    </a:p>
                  </a:txBody>
                  <a:tcPr vert="vert270">
                    <a:lnL w="38100" cap="flat" cmpd="sng" algn="ctr">
                      <a:solidFill>
                        <a:srgbClr val="3D68A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lvl="0" indent="0" algn="l" defTabSz="777240" rtl="0" eaLnBrk="1" latinLnBrk="0" hangingPunct="1">
                        <a:spcBef>
                          <a:spcPts val="100"/>
                        </a:spcBef>
                        <a:buFont typeface="Arial" panose="020B0604020202020204" pitchFamily="34" charset="0"/>
                        <a:buNone/>
                      </a:pPr>
                      <a:r>
                        <a:rPr lang="en-US" sz="1050" b="1" kern="1200" dirty="0">
                          <a:solidFill>
                            <a:schemeClr val="tx1"/>
                          </a:solidFill>
                          <a:latin typeface="+mn-lt"/>
                          <a:ea typeface="+mn-ea"/>
                          <a:cs typeface="+mn-cs"/>
                        </a:rPr>
                        <a:t>Effectively manage wastewater</a:t>
                      </a:r>
                    </a:p>
                    <a:p>
                      <a:pPr marL="171450" lvl="0" indent="-171450" algn="l" defTabSz="777240" rtl="0" eaLnBrk="1" latinLnBrk="0" hangingPunct="1">
                        <a:spcBef>
                          <a:spcPts val="100"/>
                        </a:spcBef>
                        <a:buFont typeface="Wingdings" panose="05000000000000000000" pitchFamily="2" charset="2"/>
                        <a:buChar char="q"/>
                      </a:pPr>
                      <a:r>
                        <a:rPr lang="en-US" sz="1050" b="0" kern="1200" dirty="0">
                          <a:solidFill>
                            <a:schemeClr val="tx1"/>
                          </a:solidFill>
                          <a:latin typeface="+mn-lt"/>
                          <a:ea typeface="+mn-ea"/>
                          <a:cs typeface="+mn-cs"/>
                        </a:rPr>
                        <a:t>Water is reused before being directed to waste storage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Diversions and drains divert surface water from manure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Roofs and gutter divert rainwater from barnyards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Lagoons and slurry are covered or roofed</a:t>
                      </a:r>
                    </a:p>
                    <a:p>
                      <a:pPr marL="0" lvl="0" indent="0" algn="l" defTabSz="777240" rtl="0" eaLnBrk="1" latinLnBrk="0" hangingPunct="1">
                        <a:spcBef>
                          <a:spcPts val="600"/>
                        </a:spcBef>
                        <a:buFont typeface="Arial" panose="020B0604020202020204" pitchFamily="34" charset="0"/>
                        <a:buNone/>
                      </a:pPr>
                      <a:r>
                        <a:rPr lang="en-US" sz="1100" b="1" kern="1200" dirty="0">
                          <a:solidFill>
                            <a:schemeClr val="tx1"/>
                          </a:solidFill>
                          <a:latin typeface="+mn-lt"/>
                          <a:ea typeface="+mn-ea"/>
                          <a:cs typeface="+mn-cs"/>
                        </a:rPr>
                        <a:t>Collect and treat water that contacts manure</a:t>
                      </a:r>
                    </a:p>
                    <a:p>
                      <a:pPr marL="171450" lvl="0" indent="-171450" algn="l" defTabSz="777240" rtl="0" eaLnBrk="1" latinLnBrk="0" hangingPunct="1">
                        <a:spcBef>
                          <a:spcPts val="100"/>
                        </a:spcBef>
                        <a:buFont typeface="Wingdings" panose="05000000000000000000" pitchFamily="2" charset="2"/>
                        <a:buChar char="q"/>
                      </a:pPr>
                      <a:r>
                        <a:rPr lang="en-US" sz="1050" b="0" kern="1200" dirty="0">
                          <a:solidFill>
                            <a:schemeClr val="tx1"/>
                          </a:solidFill>
                          <a:latin typeface="+mn-lt"/>
                          <a:ea typeface="+mn-ea"/>
                          <a:cs typeface="+mn-cs"/>
                        </a:rPr>
                        <a:t>Run-off is collected from animal concentration areas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Contaminated water is diverted to waste storage or treatment solution (i.e. vegetated treatment area (VTA))</a:t>
                      </a:r>
                    </a:p>
                    <a:p>
                      <a:pPr marL="0" indent="0" algn="l" defTabSz="777240" rtl="0" eaLnBrk="1" latinLnBrk="0" hangingPunct="1">
                        <a:spcBef>
                          <a:spcPts val="400"/>
                        </a:spcBef>
                        <a:buFont typeface="Arial" panose="020B0604020202020204" pitchFamily="34" charset="0"/>
                        <a:buNone/>
                      </a:pPr>
                      <a:r>
                        <a:rPr lang="en-US" sz="1050" b="1" kern="1200" dirty="0">
                          <a:solidFill>
                            <a:schemeClr val="tx1"/>
                          </a:solidFill>
                          <a:latin typeface="+mn-lt"/>
                          <a:ea typeface="+mn-ea"/>
                          <a:cs typeface="+mn-cs"/>
                        </a:rPr>
                        <a:t>Minimize methane gas emissions from waste storage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Lagoons emptied frequently</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Manure solids separated before long-term storage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Long-term manure storage is covered and flared</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Anaerobic digestor processes manure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050" b="0" kern="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430" lvl="2">
                        <a:spcBef>
                          <a:spcPts val="400"/>
                        </a:spcBef>
                        <a:spcAft>
                          <a:spcPts val="600"/>
                        </a:spcAft>
                        <a:tabLst>
                          <a:tab pos="220663" algn="l"/>
                        </a:tabLst>
                      </a:pPr>
                      <a:r>
                        <a:rPr lang="en-US" sz="1000" b="0" kern="1200" dirty="0">
                          <a:solidFill>
                            <a:schemeClr val="tx1"/>
                          </a:solidFill>
                          <a:latin typeface="+mn-lt"/>
                          <a:ea typeface="+mn-ea"/>
                          <a:cs typeface="+mn-cs"/>
                        </a:rPr>
                        <a:t>Proper waste collection and storage facility protects downstream waterways from manure runoff by storing manure until conditions are appropriate for field application. Learn more here:</a:t>
                      </a:r>
                    </a:p>
                    <a:p>
                      <a:pPr marL="182880" lvl="2" indent="-171450">
                        <a:spcAft>
                          <a:spcPts val="600"/>
                        </a:spcAft>
                        <a:buFont typeface="Arial" panose="020B0604020202020204" pitchFamily="34" charset="0"/>
                        <a:buChar char="•"/>
                        <a:tabLst>
                          <a:tab pos="220663" algn="l"/>
                        </a:tabLst>
                      </a:pPr>
                      <a:r>
                        <a:rPr lang="en-US" sz="1000" b="0" kern="1200" dirty="0">
                          <a:solidFill>
                            <a:schemeClr val="tx1"/>
                          </a:solidFill>
                          <a:latin typeface="+mn-lt"/>
                          <a:ea typeface="+mn-ea"/>
                          <a:cs typeface="+mn-cs"/>
                        </a:rPr>
                        <a:t>NMPF, FARM Environmental Stewardship: </a:t>
                      </a:r>
                      <a:r>
                        <a:rPr lang="en-US" sz="1000" b="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https://bit.ly/3gckFz9 </a:t>
                      </a:r>
                      <a:endParaRPr lang="en-US" sz="1000" b="0" kern="1200" dirty="0">
                        <a:solidFill>
                          <a:schemeClr val="tx1"/>
                        </a:solidFill>
                        <a:latin typeface="+mn-lt"/>
                        <a:ea typeface="+mn-ea"/>
                        <a:cs typeface="+mn-cs"/>
                      </a:endParaRPr>
                    </a:p>
                    <a:p>
                      <a:pPr marL="182880" lvl="2" indent="-171450">
                        <a:spcAft>
                          <a:spcPts val="600"/>
                        </a:spcAft>
                        <a:buFont typeface="Arial" panose="020B0604020202020204" pitchFamily="34" charset="0"/>
                        <a:buChar char="•"/>
                        <a:tabLst>
                          <a:tab pos="220663" algn="l"/>
                        </a:tabLst>
                      </a:pPr>
                      <a:r>
                        <a:rPr lang="en-US" sz="1000" b="0" kern="1200" dirty="0">
                          <a:solidFill>
                            <a:schemeClr val="tx1"/>
                          </a:solidFill>
                          <a:latin typeface="+mn-lt"/>
                          <a:ea typeface="+mn-ea"/>
                          <a:cs typeface="+mn-cs"/>
                        </a:rPr>
                        <a:t>Newtrient Technology Catalog: </a:t>
                      </a:r>
                      <a:r>
                        <a:rPr lang="en-US" sz="1000" b="0" kern="1200" dirty="0">
                          <a:solidFill>
                            <a:schemeClr val="tx1"/>
                          </a:solidFill>
                          <a:latin typeface="+mn-lt"/>
                          <a:ea typeface="+mn-ea"/>
                          <a:cs typeface="+mn-cs"/>
                          <a:hlinkClick r:id="rId6">
                            <a:extLst>
                              <a:ext uri="{A12FA001-AC4F-418D-AE19-62706E023703}">
                                <ahyp:hlinkClr xmlns:ahyp="http://schemas.microsoft.com/office/drawing/2018/hyperlinkcolor" val="tx"/>
                              </a:ext>
                            </a:extLst>
                          </a:hlinkClick>
                        </a:rPr>
                        <a:t>https://bit.ly/2TOoh1w</a:t>
                      </a:r>
                      <a:endParaRPr lang="en-US" sz="1000" b="0" kern="1200" dirty="0">
                        <a:solidFill>
                          <a:schemeClr val="tx1"/>
                        </a:solidFill>
                        <a:latin typeface="+mn-lt"/>
                        <a:ea typeface="+mn-ea"/>
                        <a:cs typeface="+mn-cs"/>
                      </a:endParaRPr>
                    </a:p>
                    <a:p>
                      <a:pPr marL="182880" lvl="2" indent="-171450">
                        <a:spcAft>
                          <a:spcPts val="600"/>
                        </a:spcAft>
                        <a:buFont typeface="Arial" panose="020B0604020202020204" pitchFamily="34" charset="0"/>
                        <a:buChar char="•"/>
                        <a:tabLst>
                          <a:tab pos="220663" algn="l"/>
                        </a:tabLst>
                      </a:pPr>
                      <a:r>
                        <a:rPr lang="en-US" sz="1000" b="0" kern="1200" dirty="0">
                          <a:solidFill>
                            <a:schemeClr val="tx1"/>
                          </a:solidFill>
                          <a:latin typeface="+mn-lt"/>
                          <a:ea typeface="+mn-ea"/>
                          <a:cs typeface="+mn-cs"/>
                        </a:rPr>
                        <a:t>EPA </a:t>
                      </a:r>
                      <a:r>
                        <a:rPr lang="en-US" sz="1000" b="0" kern="1200" dirty="0" err="1">
                          <a:solidFill>
                            <a:schemeClr val="tx1"/>
                          </a:solidFill>
                          <a:latin typeface="+mn-lt"/>
                          <a:ea typeface="+mn-ea"/>
                          <a:cs typeface="+mn-cs"/>
                        </a:rPr>
                        <a:t>AgSTAR</a:t>
                      </a:r>
                      <a:r>
                        <a:rPr lang="en-US" sz="1000" b="0" kern="1200" dirty="0">
                          <a:solidFill>
                            <a:schemeClr val="tx1"/>
                          </a:solidFill>
                          <a:latin typeface="+mn-lt"/>
                          <a:ea typeface="+mn-ea"/>
                          <a:cs typeface="+mn-cs"/>
                        </a:rPr>
                        <a:t>: </a:t>
                      </a:r>
                      <a:r>
                        <a:rPr lang="en-US" sz="1000" b="0" kern="1200" dirty="0">
                          <a:solidFill>
                            <a:schemeClr val="tx1"/>
                          </a:solidFill>
                          <a:latin typeface="+mn-lt"/>
                          <a:ea typeface="+mn-ea"/>
                          <a:cs typeface="+mn-cs"/>
                          <a:hlinkClick r:id="rId7">
                            <a:extLst>
                              <a:ext uri="{A12FA001-AC4F-418D-AE19-62706E023703}">
                                <ahyp:hlinkClr xmlns:ahyp="http://schemas.microsoft.com/office/drawing/2018/hyperlinkcolor" val="tx"/>
                              </a:ext>
                            </a:extLst>
                          </a:hlinkClick>
                        </a:rPr>
                        <a:t>https://www.epa.gov/agstar</a:t>
                      </a:r>
                      <a:endParaRPr lang="en-US" sz="1000" b="0" kern="1200" dirty="0">
                        <a:solidFill>
                          <a:schemeClr val="tx1"/>
                        </a:solidFill>
                        <a:latin typeface="+mn-lt"/>
                        <a:ea typeface="+mn-ea"/>
                        <a:cs typeface="+mn-cs"/>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5D4ED"/>
                    </a:solidFill>
                  </a:tcPr>
                </a:tc>
                <a:extLst>
                  <a:ext uri="{0D108BD9-81ED-4DB2-BD59-A6C34878D82A}">
                    <a16:rowId xmlns:a16="http://schemas.microsoft.com/office/drawing/2014/main" val="993669992"/>
                  </a:ext>
                </a:extLst>
              </a:tr>
              <a:tr h="168077">
                <a:tc>
                  <a:txBody>
                    <a:bodyPr/>
                    <a:lstStyle/>
                    <a:p>
                      <a:pPr algn="r"/>
                      <a:endParaRPr lang="en-US" sz="600" dirty="0">
                        <a:solidFill>
                          <a:schemeClr val="tx1"/>
                        </a:solidFill>
                      </a:endParaRPr>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6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7119590"/>
                  </a:ext>
                </a:extLst>
              </a:tr>
              <a:tr h="2721912">
                <a:tc>
                  <a:txBody>
                    <a:bodyPr/>
                    <a:lstStyle/>
                    <a:p>
                      <a:pPr marL="0" marR="0" lvl="0" indent="0" algn="r" defTabSz="77724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latin typeface="+mn-lt"/>
                          <a:ea typeface="+mn-ea"/>
                          <a:cs typeface="+mn-cs"/>
                        </a:rPr>
                        <a:t>ANIMAL CARE AND MANAGEMENT</a:t>
                      </a:r>
                      <a:endParaRPr kumimoji="0" lang="en-US" sz="1050" b="1" i="0" u="none" strike="noStrike" kern="1200" cap="none" spc="0" normalizeH="0" baseline="0" noProof="0" dirty="0">
                        <a:ln>
                          <a:noFill/>
                        </a:ln>
                        <a:solidFill>
                          <a:schemeClr val="tx1"/>
                        </a:solidFill>
                        <a:effectLst/>
                        <a:uLnTx/>
                        <a:uFillTx/>
                        <a:latin typeface="+mn-lt"/>
                        <a:ea typeface="+mn-ea"/>
                        <a:cs typeface="+mn-cs"/>
                      </a:endParaRPr>
                    </a:p>
                  </a:txBody>
                  <a:tcPr vert="vert270">
                    <a:lnL w="38100" cap="flat" cmpd="sng" algn="ctr">
                      <a:solidFill>
                        <a:srgbClr val="3D68A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latin typeface="+mn-lt"/>
                          <a:ea typeface="+mn-ea"/>
                          <a:cs typeface="+mn-cs"/>
                        </a:rPr>
                        <a:t>Develop rations that meet nutritional needs, maximize feed efficiency, and reduce enteric emissions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Work with a nutritionist to utilize high-quality forages along with feed concentrates, lipids, and fats to reduce enteric methane emissions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Aim to feed protein at rates that minimize overfeeding which results in excess nitrogen excretion in milk, urine, &amp; manure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Include feed additives that reduce enteric methane emissions</a:t>
                      </a:r>
                    </a:p>
                    <a:p>
                      <a:pPr marL="0" marR="0" lvl="0" indent="0" algn="l" defTabSz="777240" rtl="0" eaLnBrk="1" fontAlgn="auto" latinLnBrk="0" hangingPunct="1">
                        <a:lnSpc>
                          <a:spcPct val="100000"/>
                        </a:lnSpc>
                        <a:spcBef>
                          <a:spcPts val="600"/>
                        </a:spcBef>
                        <a:spcAft>
                          <a:spcPts val="0"/>
                        </a:spcAft>
                        <a:buClrTx/>
                        <a:buSzTx/>
                        <a:buFontTx/>
                        <a:buNone/>
                        <a:tabLst/>
                        <a:defRPr/>
                      </a:pPr>
                      <a:r>
                        <a:rPr lang="en-US" sz="1050" b="1" kern="1200" dirty="0">
                          <a:solidFill>
                            <a:schemeClr val="tx1"/>
                          </a:solidFill>
                          <a:latin typeface="+mn-lt"/>
                          <a:ea typeface="+mn-ea"/>
                          <a:cs typeface="+mn-cs"/>
                        </a:rPr>
                        <a:t>Optimize the productive life of the herd</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Minimize days open after the voluntary  wait period</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Optimize dry period length and heifer raising to maximize herd productivity</a:t>
                      </a:r>
                      <a:endParaRPr lang="en-US" sz="1050" b="1" kern="1200" dirty="0">
                        <a:solidFill>
                          <a:schemeClr val="tx1"/>
                        </a:solidFill>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Breeding programs that accomplish herd goals (production, health traits, productive life, etc.)</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Improved housing and feeding technologies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050" b="0" kern="1200" dirty="0">
                          <a:solidFill>
                            <a:schemeClr val="tx1"/>
                          </a:solidFill>
                          <a:latin typeface="+mn-lt"/>
                          <a:ea typeface="+mn-ea"/>
                          <a:cs typeface="+mn-cs"/>
                        </a:rPr>
                        <a:t>Reduction of disease</a:t>
                      </a:r>
                      <a:endParaRPr lang="en-US" sz="11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050" b="0" kern="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430" lvl="2">
                        <a:spcBef>
                          <a:spcPts val="400"/>
                        </a:spcBef>
                        <a:tabLst>
                          <a:tab pos="220663" algn="l"/>
                        </a:tabLst>
                      </a:pPr>
                      <a:r>
                        <a:rPr lang="en-US" sz="1000" b="0" kern="1200" dirty="0">
                          <a:solidFill>
                            <a:schemeClr val="tx1"/>
                          </a:solidFill>
                          <a:latin typeface="+mn-lt"/>
                          <a:ea typeface="+mn-ea"/>
                          <a:cs typeface="+mn-cs"/>
                        </a:rPr>
                        <a:t>Increasing feed efficiency will improve profitability and reduce enteric methane emission per unit of milk.  Learn more here: </a:t>
                      </a:r>
                    </a:p>
                    <a:p>
                      <a:pPr marL="182880" lvl="2" indent="-171450">
                        <a:spcBef>
                          <a:spcPts val="400"/>
                        </a:spcBef>
                        <a:buFont typeface="Arial" panose="020B0604020202020204" pitchFamily="34" charset="0"/>
                        <a:buChar char="•"/>
                        <a:tabLst>
                          <a:tab pos="220663" algn="l"/>
                        </a:tabLst>
                      </a:pPr>
                      <a:r>
                        <a:rPr lang="en-US" sz="1000" b="0" kern="1200" dirty="0">
                          <a:solidFill>
                            <a:schemeClr val="tx1"/>
                          </a:solidFill>
                          <a:latin typeface="+mn-lt"/>
                          <a:ea typeface="+mn-ea"/>
                          <a:cs typeface="+mn-cs"/>
                        </a:rPr>
                        <a:t>NMPF FARM Animal Care Program: </a:t>
                      </a:r>
                      <a:r>
                        <a:rPr lang="en-US" sz="1000" b="0" kern="1200" dirty="0">
                          <a:solidFill>
                            <a:schemeClr val="tx1"/>
                          </a:solidFill>
                          <a:latin typeface="+mn-lt"/>
                          <a:ea typeface="+mn-ea"/>
                          <a:cs typeface="+mn-cs"/>
                          <a:hlinkClick r:id="rId8">
                            <a:extLst>
                              <a:ext uri="{A12FA001-AC4F-418D-AE19-62706E023703}">
                                <ahyp:hlinkClr xmlns:ahyp="http://schemas.microsoft.com/office/drawing/2018/hyperlinkcolor" val="tx"/>
                              </a:ext>
                            </a:extLst>
                          </a:hlinkClick>
                        </a:rPr>
                        <a:t>https://bit.ly/3xeKEfa</a:t>
                      </a:r>
                      <a:endParaRPr lang="en-US" sz="1000" b="0" kern="1200" dirty="0">
                        <a:solidFill>
                          <a:schemeClr val="tx1"/>
                        </a:solidFill>
                        <a:latin typeface="+mn-lt"/>
                        <a:ea typeface="+mn-ea"/>
                        <a:cs typeface="+mn-cs"/>
                      </a:endParaRPr>
                    </a:p>
                    <a:p>
                      <a:pPr marL="182880" lvl="2" indent="-171450">
                        <a:spcBef>
                          <a:spcPts val="400"/>
                        </a:spcBef>
                        <a:buFont typeface="Arial" panose="020B0604020202020204" pitchFamily="34" charset="0"/>
                        <a:buChar char="•"/>
                        <a:tabLst>
                          <a:tab pos="220663" algn="l"/>
                        </a:tabLst>
                      </a:pPr>
                      <a:r>
                        <a:rPr lang="en-US" sz="1000" b="0" kern="1200" dirty="0">
                          <a:solidFill>
                            <a:schemeClr val="tx1"/>
                          </a:solidFill>
                          <a:latin typeface="+mn-lt"/>
                          <a:ea typeface="+mn-ea"/>
                          <a:cs typeface="+mn-cs"/>
                        </a:rPr>
                        <a:t>NMC Milking Procedures &amp; System Settings: </a:t>
                      </a:r>
                      <a:r>
                        <a:rPr lang="en-US" sz="1000" b="0" kern="1200" dirty="0">
                          <a:solidFill>
                            <a:schemeClr val="tx1"/>
                          </a:solidFill>
                          <a:latin typeface="+mn-lt"/>
                          <a:ea typeface="+mn-ea"/>
                          <a:cs typeface="+mn-cs"/>
                          <a:hlinkClick r:id="rId9">
                            <a:extLst>
                              <a:ext uri="{A12FA001-AC4F-418D-AE19-62706E023703}">
                                <ahyp:hlinkClr xmlns:ahyp="http://schemas.microsoft.com/office/drawing/2018/hyperlinkcolor" val="tx"/>
                              </a:ext>
                            </a:extLst>
                          </a:hlinkClick>
                        </a:rPr>
                        <a:t>https://bit.ly/3whnYL5</a:t>
                      </a:r>
                    </a:p>
                    <a:p>
                      <a:pPr marL="182880" lvl="2" indent="-171450">
                        <a:spcBef>
                          <a:spcPts val="400"/>
                        </a:spcBef>
                        <a:buFont typeface="Arial" panose="020B0604020202020204" pitchFamily="34" charset="0"/>
                        <a:buChar char="•"/>
                        <a:tabLst>
                          <a:tab pos="220663" algn="l"/>
                        </a:tabLst>
                      </a:pPr>
                      <a:r>
                        <a:rPr lang="en-US" sz="1000" b="0" kern="1200" dirty="0">
                          <a:solidFill>
                            <a:schemeClr val="tx1"/>
                          </a:solidFill>
                          <a:latin typeface="+mn-lt"/>
                          <a:ea typeface="+mn-ea"/>
                          <a:cs typeface="+mn-cs"/>
                        </a:rPr>
                        <a:t>Sustainable Dairy: </a:t>
                      </a:r>
                      <a:r>
                        <a:rPr lang="en-US" sz="1000" b="0" kern="1200" dirty="0">
                          <a:solidFill>
                            <a:schemeClr val="tx1"/>
                          </a:solidFill>
                          <a:latin typeface="+mn-lt"/>
                          <a:ea typeface="+mn-ea"/>
                          <a:cs typeface="+mn-cs"/>
                          <a:hlinkClick r:id="rId10">
                            <a:extLst>
                              <a:ext uri="{A12FA001-AC4F-418D-AE19-62706E023703}">
                                <ahyp:hlinkClr xmlns:ahyp="http://schemas.microsoft.com/office/drawing/2018/hyperlinkcolor" val="tx"/>
                              </a:ext>
                            </a:extLst>
                          </a:hlinkClick>
                        </a:rPr>
                        <a:t>http://www.sustainabledairy.org/</a:t>
                      </a:r>
                      <a:endParaRPr lang="en-US" sz="1000" b="0" kern="1200" dirty="0">
                        <a:solidFill>
                          <a:schemeClr val="tx1"/>
                        </a:solidFill>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50" b="0" kern="1200" dirty="0">
                        <a:solidFill>
                          <a:schemeClr val="tx1"/>
                        </a:solidFill>
                      </a:endParaRP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5D4ED"/>
                    </a:solidFill>
                  </a:tcPr>
                </a:tc>
                <a:extLst>
                  <a:ext uri="{0D108BD9-81ED-4DB2-BD59-A6C34878D82A}">
                    <a16:rowId xmlns:a16="http://schemas.microsoft.com/office/drawing/2014/main" val="1836841332"/>
                  </a:ext>
                </a:extLst>
              </a:tr>
            </a:tbl>
          </a:graphicData>
        </a:graphic>
      </p:graphicFrame>
      <p:grpSp>
        <p:nvGrpSpPr>
          <p:cNvPr id="21" name="Group 20">
            <a:extLst>
              <a:ext uri="{FF2B5EF4-FFF2-40B4-BE49-F238E27FC236}">
                <a16:creationId xmlns:a16="http://schemas.microsoft.com/office/drawing/2014/main" id="{D1F3ECC5-30A8-7546-BBEA-85AC406BC863}"/>
              </a:ext>
            </a:extLst>
          </p:cNvPr>
          <p:cNvGrpSpPr/>
          <p:nvPr/>
        </p:nvGrpSpPr>
        <p:grpSpPr>
          <a:xfrm>
            <a:off x="6680200" y="250129"/>
            <a:ext cx="838200" cy="368300"/>
            <a:chOff x="6705600" y="250129"/>
            <a:chExt cx="838200" cy="368300"/>
          </a:xfrm>
        </p:grpSpPr>
        <p:pic>
          <p:nvPicPr>
            <p:cNvPr id="22" name="Picture 21">
              <a:extLst>
                <a:ext uri="{FF2B5EF4-FFF2-40B4-BE49-F238E27FC236}">
                  <a16:creationId xmlns:a16="http://schemas.microsoft.com/office/drawing/2014/main" id="{2CF37B63-55FE-0D4D-883F-A39237542921}"/>
                </a:ext>
              </a:extLst>
            </p:cNvPr>
            <p:cNvPicPr>
              <a:picLocks noChangeAspect="1"/>
            </p:cNvPicPr>
            <p:nvPr/>
          </p:nvPicPr>
          <p:blipFill>
            <a:blip r:embed="rId11"/>
            <a:stretch>
              <a:fillRect/>
            </a:stretch>
          </p:blipFill>
          <p:spPr>
            <a:xfrm>
              <a:off x="6705600" y="250129"/>
              <a:ext cx="838200" cy="368300"/>
            </a:xfrm>
            <a:prstGeom prst="rect">
              <a:avLst/>
            </a:prstGeom>
          </p:spPr>
        </p:pic>
        <p:sp>
          <p:nvSpPr>
            <p:cNvPr id="23" name="Rectangle 22">
              <a:extLst>
                <a:ext uri="{FF2B5EF4-FFF2-40B4-BE49-F238E27FC236}">
                  <a16:creationId xmlns:a16="http://schemas.microsoft.com/office/drawing/2014/main" id="{251D4CB1-911A-4240-897E-FA9EF3F231C5}"/>
                </a:ext>
              </a:extLst>
            </p:cNvPr>
            <p:cNvSpPr/>
            <p:nvPr/>
          </p:nvSpPr>
          <p:spPr>
            <a:xfrm>
              <a:off x="6790313" y="273129"/>
              <a:ext cx="668773" cy="338554"/>
            </a:xfrm>
            <a:prstGeom prst="rect">
              <a:avLst/>
            </a:prstGeom>
          </p:spPr>
          <p:txBody>
            <a:bodyPr wrap="none">
              <a:spAutoFit/>
            </a:bodyPr>
            <a:lstStyle/>
            <a:p>
              <a:pPr algn="ctr"/>
              <a:r>
                <a:rPr lang="en-US" sz="800" dirty="0">
                  <a:solidFill>
                    <a:schemeClr val="tx1">
                      <a:lumMod val="65000"/>
                      <a:lumOff val="35000"/>
                    </a:schemeClr>
                  </a:solidFill>
                  <a:latin typeface="Interstate Light" panose="02000506030000020004" pitchFamily="2" charset="77"/>
                </a:rPr>
                <a:t>Your Logo</a:t>
              </a:r>
            </a:p>
            <a:p>
              <a:pPr algn="ctr"/>
              <a:r>
                <a:rPr lang="en-US" sz="800" dirty="0">
                  <a:solidFill>
                    <a:schemeClr val="tx1">
                      <a:lumMod val="65000"/>
                      <a:lumOff val="35000"/>
                    </a:schemeClr>
                  </a:solidFill>
                  <a:latin typeface="Interstate Light" panose="02000506030000020004" pitchFamily="2" charset="77"/>
                </a:rPr>
                <a:t>Here</a:t>
              </a:r>
              <a:endParaRPr lang="en-US" sz="800" dirty="0"/>
            </a:p>
          </p:txBody>
        </p:sp>
      </p:grpSp>
      <p:sp>
        <p:nvSpPr>
          <p:cNvPr id="25" name="Rectangle 24">
            <a:extLst>
              <a:ext uri="{FF2B5EF4-FFF2-40B4-BE49-F238E27FC236}">
                <a16:creationId xmlns:a16="http://schemas.microsoft.com/office/drawing/2014/main" id="{BA784DE9-C003-B041-ABAD-E1207D8084C5}"/>
              </a:ext>
            </a:extLst>
          </p:cNvPr>
          <p:cNvSpPr/>
          <p:nvPr/>
        </p:nvSpPr>
        <p:spPr>
          <a:xfrm>
            <a:off x="190500" y="247199"/>
            <a:ext cx="6398815" cy="355600"/>
          </a:xfrm>
          <a:prstGeom prst="rect">
            <a:avLst/>
          </a:prstGeom>
          <a:solidFill>
            <a:srgbClr val="3D6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7024D60A-8D78-BE4F-8846-F2D90BE4BA65}"/>
              </a:ext>
            </a:extLst>
          </p:cNvPr>
          <p:cNvPicPr>
            <a:picLocks noChangeAspect="1"/>
          </p:cNvPicPr>
          <p:nvPr/>
        </p:nvPicPr>
        <p:blipFill>
          <a:blip r:embed="rId12"/>
          <a:stretch>
            <a:fillRect/>
          </a:stretch>
        </p:blipFill>
        <p:spPr>
          <a:xfrm>
            <a:off x="2558364" y="339029"/>
            <a:ext cx="2590800" cy="190500"/>
          </a:xfrm>
          <a:prstGeom prst="rect">
            <a:avLst/>
          </a:prstGeom>
        </p:spPr>
      </p:pic>
      <p:sp>
        <p:nvSpPr>
          <p:cNvPr id="43" name="Isosceles Triangle 42">
            <a:extLst>
              <a:ext uri="{FF2B5EF4-FFF2-40B4-BE49-F238E27FC236}">
                <a16:creationId xmlns:a16="http://schemas.microsoft.com/office/drawing/2014/main" id="{5E124D45-0F74-4709-B26D-DA2B5FC7F9A6}"/>
              </a:ext>
            </a:extLst>
          </p:cNvPr>
          <p:cNvSpPr/>
          <p:nvPr/>
        </p:nvSpPr>
        <p:spPr>
          <a:xfrm rot="5400000">
            <a:off x="4391419" y="2283719"/>
            <a:ext cx="287252" cy="13954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C0DA993E-0C07-4279-844C-0E4376EF1BB7}"/>
              </a:ext>
            </a:extLst>
          </p:cNvPr>
          <p:cNvSpPr/>
          <p:nvPr/>
        </p:nvSpPr>
        <p:spPr>
          <a:xfrm>
            <a:off x="281263" y="8682595"/>
            <a:ext cx="7303686" cy="11236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EB7155D2-66D9-4A11-BF40-9DE2330512EA}"/>
              </a:ext>
            </a:extLst>
          </p:cNvPr>
          <p:cNvSpPr txBox="1"/>
          <p:nvPr/>
        </p:nvSpPr>
        <p:spPr>
          <a:xfrm>
            <a:off x="400833" y="8799526"/>
            <a:ext cx="7032853" cy="954107"/>
          </a:xfrm>
          <a:prstGeom prst="rect">
            <a:avLst/>
          </a:prstGeom>
          <a:noFill/>
        </p:spPr>
        <p:txBody>
          <a:bodyPr wrap="square">
            <a:spAutoFit/>
          </a:bodyPr>
          <a:lstStyle/>
          <a:p>
            <a:r>
              <a:rPr lang="en-US" sz="1200" b="1" dirty="0">
                <a:latin typeface="+mj-lt"/>
              </a:rPr>
              <a:t>NEXT STEPS:  </a:t>
            </a:r>
            <a:r>
              <a:rPr lang="en-US" sz="1100" dirty="0">
                <a:latin typeface="+mj-lt"/>
              </a:rPr>
              <a:t>After completing the self-assessment, if you are ready to document your farm’s environmental achievements, consider enrolling in the National Milk Producers Federation (NMPF) </a:t>
            </a:r>
            <a:r>
              <a:rPr lang="en-US" sz="1100" dirty="0">
                <a:latin typeface="+mj-lt"/>
                <a:hlinkClick r:id="rId13">
                  <a:extLst>
                    <a:ext uri="{A12FA001-AC4F-418D-AE19-62706E023703}">
                      <ahyp:hlinkClr xmlns:ahyp="http://schemas.microsoft.com/office/drawing/2018/hyperlinkcolor" val="tx"/>
                    </a:ext>
                  </a:extLst>
                </a:hlinkClick>
              </a:rPr>
              <a:t>Farmers Assuring Responsible Management (FARM) Environmental Stewardship (ES) Module</a:t>
            </a:r>
            <a:r>
              <a:rPr lang="en-US" sz="1100" dirty="0">
                <a:latin typeface="+mj-lt"/>
              </a:rPr>
              <a:t>. This online module, combined with NMPF’s FARM environment </a:t>
            </a:r>
            <a:r>
              <a:rPr lang="en-US" sz="1100" dirty="0">
                <a:latin typeface="+mj-lt"/>
                <a:hlinkClick r:id="rId14">
                  <a:extLst>
                    <a:ext uri="{A12FA001-AC4F-418D-AE19-62706E023703}">
                      <ahyp:hlinkClr xmlns:ahyp="http://schemas.microsoft.com/office/drawing/2018/hyperlinkcolor" val="tx"/>
                    </a:ext>
                  </a:extLst>
                </a:hlinkClick>
              </a:rPr>
              <a:t>resources</a:t>
            </a:r>
            <a:r>
              <a:rPr lang="en-US" sz="1100" dirty="0">
                <a:latin typeface="+mj-lt"/>
              </a:rPr>
              <a:t>, will assist you with pursuing continuous improvement in ways that make business sense. Talk to your cooperative or processor about enrolling.</a:t>
            </a:r>
          </a:p>
        </p:txBody>
      </p:sp>
      <p:sp>
        <p:nvSpPr>
          <p:cNvPr id="88" name="Rectangle: Rounded Corners 87">
            <a:extLst>
              <a:ext uri="{FF2B5EF4-FFF2-40B4-BE49-F238E27FC236}">
                <a16:creationId xmlns:a16="http://schemas.microsoft.com/office/drawing/2014/main" id="{BD3E41BB-C096-451B-A847-E71D905287E6}"/>
              </a:ext>
            </a:extLst>
          </p:cNvPr>
          <p:cNvSpPr/>
          <p:nvPr/>
        </p:nvSpPr>
        <p:spPr>
          <a:xfrm>
            <a:off x="5192623" y="8037802"/>
            <a:ext cx="2284522" cy="397289"/>
          </a:xfrm>
          <a:prstGeom prst="roundRect">
            <a:avLst>
              <a:gd name="adj" fmla="val 21461"/>
            </a:avLst>
          </a:prstGeom>
          <a:ln>
            <a:solidFill>
              <a:srgbClr val="3D68A1"/>
            </a:solidFill>
          </a:ln>
        </p:spPr>
        <p:style>
          <a:lnRef idx="2">
            <a:schemeClr val="accent1"/>
          </a:lnRef>
          <a:fillRef idx="1">
            <a:schemeClr val="lt1"/>
          </a:fillRef>
          <a:effectRef idx="0">
            <a:schemeClr val="accent1"/>
          </a:effectRef>
          <a:fontRef idx="minor">
            <a:schemeClr val="dk1"/>
          </a:fontRef>
        </p:style>
        <p:txBody>
          <a:bodyPr rtlCol="0" anchor="ctr"/>
          <a:lstStyle/>
          <a:p>
            <a:pPr marL="9525" lvl="1"/>
            <a:r>
              <a:rPr lang="en-US" sz="1000" dirty="0">
                <a:solidFill>
                  <a:schemeClr val="tx1">
                    <a:lumMod val="50000"/>
                    <a:lumOff val="50000"/>
                  </a:schemeClr>
                </a:solidFill>
                <a:latin typeface="Interstate Light" panose="02000506030000020004" pitchFamily="2" charset="77"/>
              </a:rPr>
              <a:t>Office/Role: USDA Office</a:t>
            </a:r>
          </a:p>
          <a:p>
            <a:pPr marL="9525" lvl="1"/>
            <a:r>
              <a:rPr lang="en-US" sz="1000" dirty="0">
                <a:solidFill>
                  <a:schemeClr val="tx1">
                    <a:lumMod val="50000"/>
                    <a:lumOff val="50000"/>
                  </a:schemeClr>
                </a:solidFill>
                <a:latin typeface="Interstate Light" panose="02000506030000020004" pitchFamily="2" charset="77"/>
              </a:rPr>
              <a:t>Name: John Doe</a:t>
            </a:r>
          </a:p>
        </p:txBody>
      </p:sp>
      <p:sp>
        <p:nvSpPr>
          <p:cNvPr id="89" name="Rectangle: Rounded Corners 88">
            <a:extLst>
              <a:ext uri="{FF2B5EF4-FFF2-40B4-BE49-F238E27FC236}">
                <a16:creationId xmlns:a16="http://schemas.microsoft.com/office/drawing/2014/main" id="{E3583844-FA0D-4A81-9A33-3DB3C805051C}"/>
              </a:ext>
            </a:extLst>
          </p:cNvPr>
          <p:cNvSpPr/>
          <p:nvPr/>
        </p:nvSpPr>
        <p:spPr>
          <a:xfrm>
            <a:off x="5192623" y="2477090"/>
            <a:ext cx="2284522" cy="397289"/>
          </a:xfrm>
          <a:prstGeom prst="roundRect">
            <a:avLst>
              <a:gd name="adj" fmla="val 21461"/>
            </a:avLst>
          </a:prstGeom>
          <a:ln>
            <a:solidFill>
              <a:srgbClr val="3D68A1"/>
            </a:solidFill>
          </a:ln>
        </p:spPr>
        <p:style>
          <a:lnRef idx="2">
            <a:schemeClr val="accent1"/>
          </a:lnRef>
          <a:fillRef idx="1">
            <a:schemeClr val="lt1"/>
          </a:fillRef>
          <a:effectRef idx="0">
            <a:schemeClr val="accent1"/>
          </a:effectRef>
          <a:fontRef idx="minor">
            <a:schemeClr val="dk1"/>
          </a:fontRef>
        </p:style>
        <p:txBody>
          <a:bodyPr rtlCol="0" anchor="ctr"/>
          <a:lstStyle/>
          <a:p>
            <a:pPr marL="9525" lvl="1"/>
            <a:r>
              <a:rPr lang="en-US" sz="1000" dirty="0">
                <a:solidFill>
                  <a:schemeClr val="tx1">
                    <a:lumMod val="50000"/>
                    <a:lumOff val="50000"/>
                  </a:schemeClr>
                </a:solidFill>
                <a:latin typeface="Interstate Light" panose="02000506030000020004" pitchFamily="2" charset="77"/>
              </a:rPr>
              <a:t>Office/Role: USDA Office</a:t>
            </a:r>
          </a:p>
          <a:p>
            <a:pPr marL="9525" lvl="1"/>
            <a:r>
              <a:rPr lang="en-US" sz="1000" dirty="0">
                <a:solidFill>
                  <a:schemeClr val="tx1">
                    <a:lumMod val="50000"/>
                    <a:lumOff val="50000"/>
                  </a:schemeClr>
                </a:solidFill>
                <a:latin typeface="Interstate Light" panose="02000506030000020004" pitchFamily="2" charset="77"/>
              </a:rPr>
              <a:t>Name: John Doe</a:t>
            </a:r>
          </a:p>
        </p:txBody>
      </p:sp>
      <p:pic>
        <p:nvPicPr>
          <p:cNvPr id="16" name="Graphic 15" descr="Right pointing backhand index outline">
            <a:extLst>
              <a:ext uri="{FF2B5EF4-FFF2-40B4-BE49-F238E27FC236}">
                <a16:creationId xmlns:a16="http://schemas.microsoft.com/office/drawing/2014/main" id="{E16CBD1C-9B28-4E13-9C8E-BB6712F1AD1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7837753" y="8044051"/>
            <a:ext cx="442912" cy="406255"/>
          </a:xfrm>
          <a:prstGeom prst="rect">
            <a:avLst/>
          </a:prstGeom>
        </p:spPr>
      </p:pic>
      <p:sp>
        <p:nvSpPr>
          <p:cNvPr id="17" name="TextBox 16">
            <a:extLst>
              <a:ext uri="{FF2B5EF4-FFF2-40B4-BE49-F238E27FC236}">
                <a16:creationId xmlns:a16="http://schemas.microsoft.com/office/drawing/2014/main" id="{B1996228-2A16-4550-AC3D-5C6B4619ECFA}"/>
              </a:ext>
            </a:extLst>
          </p:cNvPr>
          <p:cNvSpPr txBox="1"/>
          <p:nvPr/>
        </p:nvSpPr>
        <p:spPr>
          <a:xfrm>
            <a:off x="8296831" y="8062512"/>
            <a:ext cx="2210516" cy="461665"/>
          </a:xfrm>
          <a:prstGeom prst="rect">
            <a:avLst/>
          </a:prstGeom>
          <a:noFill/>
        </p:spPr>
        <p:txBody>
          <a:bodyPr wrap="square" rtlCol="0">
            <a:spAutoFit/>
          </a:bodyPr>
          <a:lstStyle/>
          <a:p>
            <a:r>
              <a:rPr lang="en-US" sz="1200" dirty="0"/>
              <a:t>Add contact information for local/regional experts. </a:t>
            </a:r>
          </a:p>
        </p:txBody>
      </p:sp>
      <p:pic>
        <p:nvPicPr>
          <p:cNvPr id="18" name="Graphic 17" descr="Right pointing backhand index outline">
            <a:extLst>
              <a:ext uri="{FF2B5EF4-FFF2-40B4-BE49-F238E27FC236}">
                <a16:creationId xmlns:a16="http://schemas.microsoft.com/office/drawing/2014/main" id="{E47E6518-B02E-4E7E-A14B-282AF4A218D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7837753" y="2394253"/>
            <a:ext cx="442912" cy="406255"/>
          </a:xfrm>
          <a:prstGeom prst="rect">
            <a:avLst/>
          </a:prstGeom>
        </p:spPr>
      </p:pic>
      <p:sp>
        <p:nvSpPr>
          <p:cNvPr id="19" name="TextBox 18">
            <a:extLst>
              <a:ext uri="{FF2B5EF4-FFF2-40B4-BE49-F238E27FC236}">
                <a16:creationId xmlns:a16="http://schemas.microsoft.com/office/drawing/2014/main" id="{7B5E7A17-C1E0-415C-A8E3-BA44C266FDA8}"/>
              </a:ext>
            </a:extLst>
          </p:cNvPr>
          <p:cNvSpPr txBox="1"/>
          <p:nvPr/>
        </p:nvSpPr>
        <p:spPr>
          <a:xfrm>
            <a:off x="8296831" y="2412714"/>
            <a:ext cx="2210516" cy="461665"/>
          </a:xfrm>
          <a:prstGeom prst="rect">
            <a:avLst/>
          </a:prstGeom>
          <a:noFill/>
        </p:spPr>
        <p:txBody>
          <a:bodyPr wrap="square" rtlCol="0">
            <a:spAutoFit/>
          </a:bodyPr>
          <a:lstStyle/>
          <a:p>
            <a:r>
              <a:rPr lang="en-US" sz="1200" dirty="0"/>
              <a:t>Add contact information for local/regional experts. </a:t>
            </a:r>
          </a:p>
        </p:txBody>
      </p:sp>
      <p:pic>
        <p:nvPicPr>
          <p:cNvPr id="20" name="Graphic 19" descr="Right pointing backhand index outline">
            <a:extLst>
              <a:ext uri="{FF2B5EF4-FFF2-40B4-BE49-F238E27FC236}">
                <a16:creationId xmlns:a16="http://schemas.microsoft.com/office/drawing/2014/main" id="{CD8557E6-4D37-44F3-B86D-0FE64B9FB41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7973987" y="5227131"/>
            <a:ext cx="442912" cy="406255"/>
          </a:xfrm>
          <a:prstGeom prst="rect">
            <a:avLst/>
          </a:prstGeom>
        </p:spPr>
      </p:pic>
      <p:sp>
        <p:nvSpPr>
          <p:cNvPr id="24" name="TextBox 23">
            <a:extLst>
              <a:ext uri="{FF2B5EF4-FFF2-40B4-BE49-F238E27FC236}">
                <a16:creationId xmlns:a16="http://schemas.microsoft.com/office/drawing/2014/main" id="{06A6406A-2EF5-4B45-83E8-3A4DA1E6946A}"/>
              </a:ext>
            </a:extLst>
          </p:cNvPr>
          <p:cNvSpPr txBox="1"/>
          <p:nvPr/>
        </p:nvSpPr>
        <p:spPr>
          <a:xfrm>
            <a:off x="8433065" y="5245592"/>
            <a:ext cx="2210516" cy="461665"/>
          </a:xfrm>
          <a:prstGeom prst="rect">
            <a:avLst/>
          </a:prstGeom>
          <a:noFill/>
        </p:spPr>
        <p:txBody>
          <a:bodyPr wrap="square" rtlCol="0">
            <a:spAutoFit/>
          </a:bodyPr>
          <a:lstStyle/>
          <a:p>
            <a:r>
              <a:rPr lang="en-US" sz="1200" dirty="0"/>
              <a:t>Add contact information for local/regional experts. </a:t>
            </a:r>
          </a:p>
        </p:txBody>
      </p:sp>
      <p:sp>
        <p:nvSpPr>
          <p:cNvPr id="27" name="Rectangle: Rounded Corners 26">
            <a:extLst>
              <a:ext uri="{FF2B5EF4-FFF2-40B4-BE49-F238E27FC236}">
                <a16:creationId xmlns:a16="http://schemas.microsoft.com/office/drawing/2014/main" id="{F3073670-6478-4710-8355-4617F60F0950}"/>
              </a:ext>
            </a:extLst>
          </p:cNvPr>
          <p:cNvSpPr/>
          <p:nvPr/>
        </p:nvSpPr>
        <p:spPr>
          <a:xfrm>
            <a:off x="5175782" y="5326912"/>
            <a:ext cx="2284522" cy="280388"/>
          </a:xfrm>
          <a:prstGeom prst="roundRect">
            <a:avLst>
              <a:gd name="adj" fmla="val 21461"/>
            </a:avLst>
          </a:prstGeom>
          <a:ln>
            <a:solidFill>
              <a:srgbClr val="3D68A1"/>
            </a:solidFill>
          </a:ln>
        </p:spPr>
        <p:style>
          <a:lnRef idx="2">
            <a:schemeClr val="accent1"/>
          </a:lnRef>
          <a:fillRef idx="1">
            <a:schemeClr val="lt1"/>
          </a:fillRef>
          <a:effectRef idx="0">
            <a:schemeClr val="accent1"/>
          </a:effectRef>
          <a:fontRef idx="minor">
            <a:schemeClr val="dk1"/>
          </a:fontRef>
        </p:style>
        <p:txBody>
          <a:bodyPr rtlCol="0" anchor="ctr"/>
          <a:lstStyle/>
          <a:p>
            <a:pPr marL="9525" lvl="1"/>
            <a:r>
              <a:rPr lang="en-US" sz="1000" dirty="0">
                <a:solidFill>
                  <a:schemeClr val="tx1">
                    <a:lumMod val="50000"/>
                    <a:lumOff val="50000"/>
                  </a:schemeClr>
                </a:solidFill>
                <a:latin typeface="Interstate Light" panose="02000506030000020004" pitchFamily="2" charset="77"/>
              </a:rPr>
              <a:t>Office/Role: USDA Office</a:t>
            </a:r>
          </a:p>
        </p:txBody>
      </p:sp>
    </p:spTree>
    <p:extLst>
      <p:ext uri="{BB962C8B-B14F-4D97-AF65-F5344CB8AC3E}">
        <p14:creationId xmlns:p14="http://schemas.microsoft.com/office/powerpoint/2010/main" val="25736311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15496</TotalTime>
  <Words>1978</Words>
  <Application>Microsoft Office PowerPoint</Application>
  <PresentationFormat>Custom</PresentationFormat>
  <Paragraphs>200</Paragraphs>
  <Slides>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Arial</vt:lpstr>
      <vt:lpstr>Avenir Next LT Pro Demi</vt:lpstr>
      <vt:lpstr>Calibri</vt:lpstr>
      <vt:lpstr>Calibri Light</vt:lpstr>
      <vt:lpstr>Interstate Light</vt:lpstr>
      <vt:lpstr>Interstate LightItalic</vt:lpstr>
      <vt:lpstr>Nunito Sans</vt:lpstr>
      <vt:lpstr>TT Hazelnuts</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Cielenski</dc:creator>
  <cp:lastModifiedBy>Block, Jennifer</cp:lastModifiedBy>
  <cp:revision>92</cp:revision>
  <cp:lastPrinted>2022-05-03T13:40:25Z</cp:lastPrinted>
  <dcterms:created xsi:type="dcterms:W3CDTF">2021-06-08T18:49:39Z</dcterms:created>
  <dcterms:modified xsi:type="dcterms:W3CDTF">2022-07-14T14:00:51Z</dcterms:modified>
</cp:coreProperties>
</file>